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comments/modernComment_170_84B7D4E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3"/>
  </p:notesMasterIdLst>
  <p:sldIdLst>
    <p:sldId id="2076138495" r:id="rId5"/>
    <p:sldId id="2076138496" r:id="rId6"/>
    <p:sldId id="2076138488" r:id="rId7"/>
    <p:sldId id="351" r:id="rId8"/>
    <p:sldId id="353" r:id="rId9"/>
    <p:sldId id="2076138491" r:id="rId10"/>
    <p:sldId id="362" r:id="rId11"/>
    <p:sldId id="368" r:id="rId12"/>
    <p:sldId id="2076138498" r:id="rId13"/>
    <p:sldId id="2076138492" r:id="rId14"/>
    <p:sldId id="355" r:id="rId15"/>
    <p:sldId id="357" r:id="rId16"/>
    <p:sldId id="2076138494" r:id="rId17"/>
    <p:sldId id="2076138490" r:id="rId18"/>
    <p:sldId id="359" r:id="rId19"/>
    <p:sldId id="363" r:id="rId20"/>
    <p:sldId id="361" r:id="rId21"/>
    <p:sldId id="2076138499" r:id="rId22"/>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utes)" id="{87D99D1E-7063-4147-9499-4FE4A44B74B6}">
          <p14:sldIdLst>
            <p14:sldId id="2076138495"/>
            <p14:sldId id="2076138496"/>
          </p14:sldIdLst>
        </p14:section>
        <p14:section name="Picking a topic (10 minutes)" id="{D18D4B31-2D01-480D-8A56-165E5DB6C67F}">
          <p14:sldIdLst>
            <p14:sldId id="2076138488"/>
            <p14:sldId id="351"/>
            <p14:sldId id="353"/>
          </p14:sldIdLst>
        </p14:section>
        <p14:section name="Workshop (10 minutes)" id="{810B50D5-21A7-4AF5-BBC3-C2FDD2DF88E5}">
          <p14:sldIdLst>
            <p14:sldId id="2076138491"/>
          </p14:sldIdLst>
        </p14:section>
        <p14:section name="Themes and honing topic (10 minutes)" id="{D832D764-E5A1-41FF-AD26-41404D7EC918}">
          <p14:sldIdLst>
            <p14:sldId id="362"/>
            <p14:sldId id="368"/>
            <p14:sldId id="2076138498"/>
          </p14:sldIdLst>
        </p14:section>
        <p14:section name="Workshop (15 minutes)" id="{D9FE9B7A-F508-47E1-89A3-0C704E762CBE}">
          <p14:sldIdLst>
            <p14:sldId id="2076138492"/>
          </p14:sldIdLst>
        </p14:section>
        <p14:section name="Rules (5 minutes)" id="{328CB28B-DFE6-4D93-A45F-922334765492}">
          <p14:sldIdLst>
            <p14:sldId id="355"/>
            <p14:sldId id="357"/>
          </p14:sldIdLst>
        </p14:section>
        <p14:section name="Workshop (15 minutes)" id="{31BC4D32-55C1-4E4A-9B60-AC371806C5D4}">
          <p14:sldIdLst>
            <p14:sldId id="2076138494"/>
          </p14:sldIdLst>
        </p14:section>
        <p14:section name="Design Thinking (5 minutes)" id="{A8C9D58C-5A9D-4C24-9B85-EC11F722E3C4}">
          <p14:sldIdLst>
            <p14:sldId id="2076138490"/>
            <p14:sldId id="359"/>
          </p14:sldIdLst>
        </p14:section>
        <p14:section name="Next steps &amp; fin &amp; Q&amp;A (10 minutes)" id="{20472AFE-2AD6-4CEA-9338-7D39D1D2382E}">
          <p14:sldIdLst>
            <p14:sldId id="363"/>
            <p14:sldId id="361"/>
            <p14:sldId id="20761384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D0B23B14-3592-B55A-030F-6CCDAF54B62E}" name="William Assaf" initials="WA" userId="S::wiassaf@microsoft.com::6321aac1-eebf-4722-9b5c-a5ee2b217578" providerId="AD"/>
  <p188:author id="{097E9E3C-0296-9C85-5AD8-075DE372EF69}" name="nina navazio" initials="nn" userId="S::ninanavazio@microsoft.com::f5877d0a-7add-46be-8812-e4ebb2c57f69" providerId="AD"/>
  <p188:author id="{7B8900E0-F291-0268-5C94-D8B0693FC660}" name="Deepti Vaidyanathan" initials="DV" userId="S::deeptivai@microsoft.com::d3f2712c-13e9-42bb-ab8c-9214806091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FCFA"/>
    <a:srgbClr val="322239"/>
    <a:srgbClr val="ECECEC"/>
    <a:srgbClr val="AF7F2B"/>
    <a:srgbClr val="E8CE9B"/>
    <a:srgbClr val="531F14"/>
    <a:srgbClr val="4738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EDAEA-FFED-AADA-DEE1-5F0BDF02AE84}" v="11" dt="2025-08-28T23:48:14.264"/>
    <p1510:client id="{563F6A09-D8BD-4C02-BB69-52354FE23DE7}" v="5349" dt="2025-08-29T04:43:49.076"/>
    <p1510:client id="{6109B903-07F1-4AF4-A082-C1E7846A622D}" v="1825" dt="2025-08-29T05:01:38.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23" autoAdjust="0"/>
  </p:normalViewPr>
  <p:slideViewPr>
    <p:cSldViewPr snapToGrid="0">
      <p:cViewPr varScale="1">
        <p:scale>
          <a:sx n="87" d="100"/>
          <a:sy n="87" d="100"/>
        </p:scale>
        <p:origin x="14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170_84B7D4E0.xml><?xml version="1.0" encoding="utf-8"?>
<p188:cmLst xmlns:a="http://schemas.openxmlformats.org/drawingml/2006/main" xmlns:r="http://schemas.openxmlformats.org/officeDocument/2006/relationships" xmlns:p188="http://schemas.microsoft.com/office/powerpoint/2018/8/main">
  <p188:cm id="{A81AB299-5FF4-42C3-B704-27240D9411AC}" authorId="{097E9E3C-0296-9C85-5AD8-075DE372EF69}" status="resolved" created="2025-07-08T22:43:51.221" complete="100000">
    <pc:sldMkLst xmlns:pc="http://schemas.microsoft.com/office/powerpoint/2013/main/command">
      <pc:docMk/>
      <pc:sldMk cId="2226640096" sldId="368"/>
    </pc:sldMkLst>
    <p188:txBody>
      <a:bodyPr/>
      <a:lstStyle/>
      <a:p>
        <a:r>
          <a:rPr lang="en-US"/>
          <a:t>[@nina navazio] update the worksheet to explain “What players do while playing”</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4T02:11:58.874"/>
    </inkml:context>
    <inkml:brush xml:id="br0">
      <inkml:brushProperty name="width" value="0.1" units="cm"/>
      <inkml:brushProperty name="height" value="0.1" units="cm"/>
    </inkml:brush>
  </inkml:definitions>
  <inkml:trace contextRef="#ctx0" brushRef="#br0">0 1616 24575,'25'2'0,"-1"1"0,0 0 0,0 2 0,25 9 0,-23-7 0,-4 0 0,1 1 0,-2 1 0,0 1 0,0 1 0,24 16 0,94 77 0,-104-75 0,-4-6 0,45 28 0,-60-42 0,0-1 0,0 0 0,1-2 0,0 0 0,22 5 0,22 0 0,-25-5 0,43 13 0,-53-13 0,0-1 0,1-1 0,-1-2 0,1-1 0,47-4 0,-8 2 0,212 20 0,-183-8 0,128-3 0,244-41 0,-245 15 0,-59 10 0,214 18 0,-305-7 0,0-4 0,95-12 0,140-38 0,-230 39 0,22-4 0,-44 5 0,74-4 0,-41 6 0,17-11 0,-10 1 0,-84 16 0,-1 0 0,1 0 0,-1-1 0,19-9 0,-17 7 0,1 0 0,17-4 0,37-6 0,40-11 0,-55 11 0,81-33 0,-119 43 0,0-1 0,-1-1 0,0 0 0,-1-1 0,1 0 0,-2-1 0,12-12 0,-7 7 0,1 0 0,1 1 0,-1 1 0,21-11 0,-13 8 0,35-28 0,208-200 0,-232 212 0,53-47 0,164-112 0,-228 176 0,1 2 0,1 0 0,0 2 0,1 1 0,56-13 0,146-9 0,-117 20 0,-95 9 0,-1-1 0,0 0 0,0-1 0,0-1 0,0 0 0,27-17 0,85-63 0,-21 11 0,-52 41 0,-15 7 0,2 2 0,1 2 0,80-31 0,-51 29 0,44-12 0,-56 20 0,0-2 0,58-27 0,-87 28 0,-1 0 0,50-40 0,-57 37 0,38-41 0,-21 20 0,-19 15 0,-18 25 0,-4 7 0,-6 10 0,0-7 0,-1 1 0,0-1 0,-1 0 0,0 0 0,0-1 0,0 0 0,-1-1 0,0 0 0,0 0 0,-1-1 0,-13 6 0,-2 0 0,-1-2 0,0-1 0,-38 8 0,25-11 0,-57 2 0,54-5 0,-42 7 0,80-9 0,-1 1 0,1-1 0,-1 0 0,0 0 0,1 0 0,-9-2 0,12 2 0,0 0 0,1 0 0,-1 0 0,0-1 0,0 1 0,0 0 0,0-1 0,0 1 0,1 0 0,-1-1 0,0 1 0,0-1 0,1 0 0,-1 1 0,0-1 0,1 1 0,-1-1 0,1 0 0,-1 0 0,1 1 0,-1-1 0,1 0 0,-1 0 0,1 1 0,0-1 0,-1 0 0,1 0 0,0 0 0,0 0 0,0 0 0,-1 0 0,1 0 0,0 1 0,0-1 0,0 0 0,1 0 0,-1 0 0,0 0 0,0 0 0,0 0 0,1-1 0,0 0 0,0 0 0,0 1 0,1-1 0,-1 1 0,0-1 0,1 1 0,-1-1 0,1 1 0,0 0 0,-1-1 0,1 1 0,0 0 0,0 0 0,-1 0 0,1 1 0,0-1 0,0 0 0,0 1 0,0-1 0,0 1 0,4-1 0,48-3 0,-47 4 0,53 0 0,-39 1 0,0-1 0,-1 0 0,0-2 0,1 0 0,-1-2 0,39-11 0,-51 12 0,-1 0 0,1 0 0,-1-1 0,0-1 0,0 1 0,-1-1 0,11-9 0,-6 3 0,0 2 0,1-1 0,0 1 0,1 1 0,-1 0 0,2 1 0,-1 1 0,1 0 0,18-6 0,-31 12 0,-1 0 0,1-1 0,0 1 0,0 0 0,0 0 0,-1 0 0,1 0 0,0 0 0,0 0 0,0 0 0,0 0 0,-1 0 0,1 0 0,0 0 0,0 0 0,0 1 0,-1-1 0,1 0 0,0 1 0,0-1 0,-1 0 0,1 1 0,0-1 0,-1 1 0,1-1 0,1 2 0,-2-1 0,1 0 0,0 1 0,-1-1 0,1 1 0,-1-1 0,1 0 0,-1 1 0,0-1 0,0 1 0,0-1 0,0 1 0,0-1 0,0 3 0,-1 7 0,-1-1 0,0 0 0,-5 14 0,5-19 0,-4 11 0,-1-1 0,-14 25 0,3-5 0,-8 27 0,19-42 0,-1-1 0,-14 25 0,14-33 0,0-1 0,0 0 0,-18 16 0,10-10 0,15-15 0,0 0 0,0 0 0,0 0 0,0 1 0,0-1 0,0 0 0,1 1 0,-1-1 0,0 1 0,1-1 0,-1 1 0,1-1 0,-1 1 0,1-1 0,0 1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4T02:13:07.315"/>
    </inkml:context>
    <inkml:brush xml:id="br0">
      <inkml:brushProperty name="width" value="0.10583" units="cm"/>
      <inkml:brushProperty name="height" value="0.10583" units="cm"/>
      <inkml:brushProperty name="color" value="#322239"/>
    </inkml:brush>
  </inkml:definitions>
  <inkml:trace contextRef="#ctx0" brushRef="#br0">3191 326 24575,'-48'-1'0,"0"-3"0,1-2 0,-1-2 0,1-1 0,0-3 0,-57-23 0,83 25 0,1 0 0,-26-17 0,25 14 0,-32-15 0,33 21 0,0 1 0,0 1 0,-1 0 0,0 2 0,-30-2 0,23 3 0,0-1 0,-36-10 0,-183-56 0,192 53 0,38 10 0,-1 0 0,1 1 0,-1 1 0,0 1 0,-23-1 0,3 4 0,-213 3 0,147 9 0,40-3 0,45-5 0,0 0 0,0 1 0,0 1 0,-30 13 0,29-10 0,0-2 0,-1-1 0,-23 4 0,22-6 0,-40 14 0,26-6 0,0-1 0,-59 8 0,13 2 0,33-8 0,31-7 0,-1 1 0,-33 17 0,-10 4 0,25-13 0,23-9 0,0 0 0,-1-1 0,1 0 0,-1-2 0,0 1 0,-16 0 0,20-3 0,0 0 0,0 1 0,-1 1 0,1 0 0,-19 8 0,-52 30 0,38-17 0,4-1 0,31-17 0,1-1 0,-1 1 0,0-2 0,-1 1 0,1-1 0,-1-1 0,-18 5 0,1-3 0,-41 13 0,-3 1 0,69-19 0,-1 1 0,1-1 0,-1 1 0,1 0 0,-1 0 0,1 0 0,0 0 0,-1 1 0,1-1 0,0 0 0,0 1 0,0 0 0,0-1 0,0 1 0,1 0 0,-1 0 0,0 0 0,1 0 0,-3 5 0,3-4 0,-1 1 0,1 0 0,0 0 0,0 0 0,0 1 0,1-1 0,0 0 0,-1 0 0,1 0 0,1 0 0,0 7 0,0-4 0,0 0 0,1-1 0,0 1 0,0 0 0,1-1 0,-1 0 0,2 1 0,-1-1 0,0 0 0,1-1 0,0 1 0,1-1 0,-1 1 0,11 8 0,-9-9 0,1 0 0,-1 0 0,-1 1 0,1 0 0,-1 0 0,0 1 0,0-1 0,-1 1 0,7 15 0,1 5 0,11 42 0,4 9 0,46 132 0,-7-17 0,-57-175 0,0 0 0,16 21 0,-16-27 0,-2 0 0,1 0 0,-1 1 0,-1 0 0,8 25 0,-11-26 0,1-1 0,-1 0 0,9 17 0,-9-24 0,-1 0 0,1 0 0,0-1 0,0 1 0,0 0 0,0-1 0,1 0 0,-1 0 0,1 0 0,0 0 0,7 3 0,28 17 0,38 31 0,-15-10 0,-52-37 0,-1 0 0,0 1 0,15 18 0,-17-17 0,1-1 0,0 0 0,0 0 0,15 9 0,-19-14 0,8 5 0,-1 0 0,1-1 0,0-1 0,1 0 0,0 0 0,0-1 0,0-1 0,1 0 0,17 2 0,-11-2 0,0 0 0,19 7 0,-21-5 0,0-1 0,0-1 0,21 2 0,-27-4 0,0 0 0,1 1 0,-1 0 0,17 8 0,-16-6 0,0-1 0,0 0 0,20 3 0,21 1 0,-36-4 0,0-1 0,0-1 0,0 0 0,1-2 0,-1 0 0,0-1 0,36-6 0,-50 5 0,-1 1 0,1-1 0,-1 0 0,0 0 0,1 0 0,-1 0 0,0 0 0,0-1 0,0 1 0,0-1 0,-1 0 0,1 0 0,-1 0 0,0 0 0,0-1 0,2-3 0,-3 5 0,1 0 0,-1 0 0,-1 0 0,1 0 0,0 0 0,0 0 0,-1 0 0,0-1 0,1 1 0,-1 0 0,0 0 0,0 0 0,0-1 0,0 1 0,0 0 0,-1 0 0,1 0 0,-1-1 0,1 1 0,-1 0 0,0 0 0,0 0 0,0 0 0,0 0 0,0 0 0,0 0 0,-1 0 0,-1-2 0,-12-8 0,0 1 0,0 1 0,-1 1 0,0 0 0,-17-7 0,15 8 0,2 0 0,-1-1 0,1-1 0,-27-22 0,23 13 0,-30-26 0,46 42 0,0 0 0,-1 0 0,1 1 0,0-1 0,-1 1 0,0 0 0,1 1 0,-1-1 0,0 1 0,-8-2 0,12 3 0,0 0 0,0 0 0,-1 0 0,1 0 0,0 0 0,0 0 0,0 0 0,0 0 0,0 0 0,0 0 0,-1 1 0,1-1 0,0 1 0,0-1 0,0 1 0,0-1 0,0 1 0,0-1 0,0 1 0,-1 1 0,2-1 0,-1-1 0,1 1 0,0 0 0,-1 0 0,1 0 0,0 0 0,-1 0 0,1 0 0,0 0 0,0 0 0,0 0 0,0 0 0,0 0 0,0 0 0,0 0 0,0 0 0,1 0 0,-1 1 0,2 3 0,0 1 0,0-1 0,1 0 0,-1 0 0,1-1 0,6 9 0,-3-7 0,0-1 0,0 0 0,1 0 0,-1 0 0,1 0 0,0-1 0,0-1 0,13 6 0,20 11 0,2 10 0,-33-23 0,0 0 0,1-1 0,-1 0 0,1 0 0,0-1 0,1 0 0,10 3 0,-12-6 0,31 7 0,-38-9 0,1 0 0,-1 0 0,0 0 0,1 0 0,-1-1 0,0 1 0,1-1 0,-1 1 0,0-1 0,1 0 0,-1 0 0,0 0 0,0 0 0,3-2 0,-4 3 0,-1-1 0,0 1 0,1 0 0,-1 0 0,1-1 0,-1 1 0,0 0 0,1 0 0,-1-1 0,0 1 0,1 0 0,-1-1 0,0 1 0,0-1 0,1 1 0,-1 0 0,0-1 0,0 1 0,0-1 0,0 1 0,1-1 0,-1 1 0,0-1 0,-8-2 0,-16 5 0,16 2 0,0-1 0,1 1 0,-1 1 0,1-1 0,0 1 0,0 1 0,-11 10 0,11-9 0,0 0 0,0-1 0,-1 0 0,0-1 0,-13 7 0,-32 17 0,41-21 0,-1-1 0,1 0 0,-26 8 0,-69 27 0,98-39 0,1 1 0,-1 1 0,1 0 0,0 0 0,1 1 0,-1-1 0,1 2 0,1-1 0,-1 1 0,-7 9 0,-3 3 0,6-12 342,11-7-370,0 0 1,0 0 0,0 1 0,0-1 0,0 0 0,-1 0 0,1 0 0,0 0 0,0 0 0,0 0 0,0 0 0,-1 0-1,1 0 1,0 0 0,0 0 0,0 0 0,0 0 0,-1 0 0,1 0 0,0 0 0,0 0 0,0 0 0,0 0-1,-1 0 1,1 0 0,0 0 0,0 0 0,0-1 0,0 1 0,0 0 0,-1 0 0,1 0 0,0 0 0,0 0-1,0 0 1,0 0 0,0-1 0,0 1 0,0 0 0,-1 0 0,1 0 0,0 0 0,0 0 0,0-1 0,0 1-1,0 0 1,0 0 0,0 0 0,0 0 0,0-1 0,0 1 0,0 0 0,0 0 0,0 0 0,0 0 0,0-1 0,0 1-1,0 0 1,0 0 0,0 0 0,0 0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28-Aug-25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&lt;</a:t>
            </a:r>
            <a:r>
              <a:rPr lang="en-US" dirty="0" err="1">
                <a:cs typeface="+mn-lt"/>
              </a:rPr>
              <a:t>deepti</a:t>
            </a:r>
            <a:r>
              <a:rPr lang="en-US" dirty="0">
                <a:cs typeface="+mn-lt"/>
              </a:rPr>
              <a:t>&gt; Good afternoon everyone! While you’re all coming in, make sure you grab some worksheets on here or from the link, and answer in chat or in real life: If every game existed, what would your favorite game look like?</a:t>
            </a:r>
          </a:p>
          <a:p>
            <a:endParaRPr lang="en-US" dirty="0">
              <a:cs typeface="+mn-lt"/>
            </a:endParaRPr>
          </a:p>
          <a:p>
            <a:r>
              <a:rPr lang="en-US" dirty="0">
                <a:cs typeface="+mn-lt"/>
              </a:rPr>
              <a:t>Welcome to Create your own one-page RPG, a design thinking workshop. My name is Deepti Vaidyanathan, I’m a software engineer in Azure Compute, and I’ve been playing RPGs since college haven’t really stopped since! I’m joined by my Cohost, Nina, and our wonderful friend William who helped us create this workshop last year for PAX West! Nina?... </a:t>
            </a:r>
          </a:p>
          <a:p>
            <a:endParaRPr lang="en-US" dirty="0">
              <a:cs typeface="+mn-lt"/>
            </a:endParaRPr>
          </a:p>
          <a:p>
            <a:endParaRPr lang="en-US" dirty="0">
              <a:cs typeface="+mn-lt"/>
            </a:endParaRPr>
          </a:p>
          <a:p>
            <a:r>
              <a:rPr lang="en-US" dirty="0">
                <a:cs typeface="+mn-lt"/>
              </a:rPr>
              <a:t>Awesome, we’re ready to really get started now. Going over the checklist, please make sure that you have the worksheets you need, there should be two pieces of paper, and they should say Part 1, 2, and 3 on them. If you don’t have a physical copy, you can follow along with a copy from our </a:t>
            </a:r>
            <a:r>
              <a:rPr lang="en-US" dirty="0" err="1">
                <a:cs typeface="+mn-lt"/>
              </a:rPr>
              <a:t>Github</a:t>
            </a:r>
            <a:r>
              <a:rPr lang="en-US" dirty="0">
                <a:cs typeface="+mn-lt"/>
              </a:rPr>
              <a:t> at tinyurl.com/</a:t>
            </a:r>
            <a:r>
              <a:rPr lang="en-US" dirty="0" err="1">
                <a:cs typeface="+mn-lt"/>
              </a:rPr>
              <a:t>CreateYourOwnOnePageRPG</a:t>
            </a:r>
            <a:r>
              <a:rPr lang="en-US" dirty="0">
                <a:cs typeface="+mn-lt"/>
              </a:rPr>
              <a:t> &gt; Worksheets. </a:t>
            </a:r>
          </a:p>
          <a:p>
            <a:endParaRPr lang="en-US" dirty="0"/>
          </a:p>
        </p:txBody>
      </p:sp>
      <p:sp>
        <p:nvSpPr>
          <p:cNvPr id="4" name="Slide Number Placeholder 3"/>
          <p:cNvSpPr>
            <a:spLocks noGrp="1"/>
          </p:cNvSpPr>
          <p:nvPr>
            <p:ph type="sldNum" sz="quarter" idx="5"/>
          </p:nvPr>
        </p:nvSpPr>
        <p:spPr/>
        <p:txBody>
          <a:bodyPr/>
          <a:lstStyle/>
          <a:p>
            <a:fld id="{76E10D6F-BD72-CF40-A81C-37A07F86FADE}" type="slidenum">
              <a:rPr lang="en-US" smtClean="0"/>
              <a:t>1</a:t>
            </a:fld>
            <a:endParaRPr lang="en-US"/>
          </a:p>
        </p:txBody>
      </p:sp>
    </p:spTree>
    <p:extLst>
      <p:ext uri="{BB962C8B-B14F-4D97-AF65-F5344CB8AC3E}">
        <p14:creationId xmlns:p14="http://schemas.microsoft.com/office/powerpoint/2010/main" val="1827342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&lt;nina&gt;</a:t>
            </a:r>
          </a:p>
          <a:p>
            <a:r>
              <a:rPr lang="en-US" dirty="0"/>
              <a:t>And on this slide, we’ve got some more sample mechanics here. In Cats in the City, there’s a chaos mechanic to simulate the chaos of real cats. The DM can ask them to roll a die which may hurt or help them.</a:t>
            </a:r>
          </a:p>
          <a:p>
            <a:endParaRPr lang="en-US" dirty="0"/>
          </a:p>
          <a:p>
            <a:r>
              <a:rPr lang="en-US" dirty="0"/>
              <a:t>In Road Trippin, players must also manage a pee meter, which gets higher the longer they go without visiting a rest stop or stopping at the side of the road, and eventually starts to hinder their gameplay.</a:t>
            </a:r>
          </a:p>
          <a:p>
            <a:endParaRPr lang="en-US" dirty="0"/>
          </a:p>
          <a:p>
            <a:r>
              <a:rPr lang="en-US" dirty="0"/>
              <a:t>In Astronomers, players discover planets which are represented by cards from a standard 52-card deck. The suit and value determines the size and attributes of the planet, and where the card is physically placed on the table represents its location in the universe.</a:t>
            </a:r>
          </a:p>
          <a:p>
            <a:endParaRPr lang="en-US" dirty="0"/>
          </a:p>
          <a:p>
            <a:r>
              <a:rPr lang="en-US" dirty="0"/>
              <a:t>In Do You Copy, players only have 15 minutes to talk to someone on the other side of the galaxy, and use a countdown timer to determine what number has been “Rolled” instead of dice.</a:t>
            </a:r>
          </a:p>
          <a:p>
            <a:endParaRPr lang="en-US" dirty="0"/>
          </a:p>
          <a:p>
            <a:r>
              <a:rPr lang="en-US" dirty="0"/>
              <a:t>And finally in 10 candles, real candles are used to move the story forward—whether they were blown out on purpose or not. This adds inherent tension as players try to keep candles alive even as they burn down the wick.</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a typeface="Calibri"/>
                <a:cs typeface="Calibri"/>
              </a:rPr>
              <a:t>All right, before we let you into the workshop time, remember you can always reference a filled out worksheet </a:t>
            </a:r>
            <a:r>
              <a:rPr lang="en-US" b="0" dirty="0">
                <a:ea typeface="Calibri"/>
                <a:cs typeface="Calibri"/>
              </a:rPr>
              <a:t>at our </a:t>
            </a:r>
            <a:r>
              <a:rPr lang="en-US" b="0" dirty="0" err="1">
                <a:ea typeface="Calibri"/>
                <a:cs typeface="Calibri"/>
              </a:rPr>
              <a:t>tinyurl</a:t>
            </a:r>
            <a:r>
              <a:rPr lang="en-US" b="0" dirty="0">
                <a:ea typeface="Calibri"/>
                <a:cs typeface="Calibri"/>
              </a:rPr>
              <a:t> in the “worksheets” section. </a:t>
            </a:r>
            <a:endParaRPr lang="en-US" dirty="0"/>
          </a:p>
          <a:p>
            <a:endParaRPr lang="en-US" dirty="0"/>
          </a:p>
          <a:p>
            <a:r>
              <a:rPr lang="en-US" dirty="0"/>
              <a:t>Ok, you have 15 minutes starting now.</a:t>
            </a:r>
          </a:p>
          <a:p>
            <a:endParaRPr lang="en-US" dirty="0"/>
          </a:p>
          <a:p>
            <a:endParaRPr lang="en-US" dirty="0"/>
          </a:p>
          <a:p>
            <a:r>
              <a:rPr lang="en-US" dirty="0"/>
              <a:t>---</a:t>
            </a:r>
          </a:p>
          <a:p>
            <a:endParaRPr lang="en-US" dirty="0"/>
          </a:p>
          <a:p>
            <a:r>
              <a:rPr lang="en-US" dirty="0"/>
              <a:t>Here are some more examples of actions that were turned into mechanics—</a:t>
            </a:r>
          </a:p>
          <a:p>
            <a:r>
              <a:rPr lang="en-US" dirty="0"/>
              <a:t>In Deepti’s Cat’s in the City, the chaos of cats are represented by a random “chaos roll” that the Dungeon Master can ask for at any time. This roll can hurt—or even help– the cat.</a:t>
            </a:r>
          </a:p>
          <a:p>
            <a:endParaRPr lang="en-US" dirty="0"/>
          </a:p>
          <a:p>
            <a:r>
              <a:rPr lang="en-US" dirty="0"/>
              <a:t>Full disclosure, I made the next three games, but in Road Trippin, you’re on a road trip and you have to hold in pee. So on your character sheet, there’s a pee meter which goes up over time and subsequently makes your rolls worse until you go pee.</a:t>
            </a:r>
          </a:p>
          <a:p>
            <a:endParaRPr lang="en-US" dirty="0"/>
          </a:p>
          <a:p>
            <a:r>
              <a:rPr lang="en-US" dirty="0"/>
              <a:t>In Astronomers, to discover a new planet in the solar system, you draw a card and the suit and number of the card compares to a table to tell you the attributes. </a:t>
            </a:r>
          </a:p>
          <a:p>
            <a:endParaRPr lang="en-US" dirty="0"/>
          </a:p>
          <a:p>
            <a:r>
              <a:rPr lang="en-US" dirty="0"/>
              <a:t>In Do you copy?, you have a limited amount of time to talk to another planet in the galaxy, so there’s always a countdown timer going during the game. But When you need to make a decision, you look at the “Seconds” on the stopwatch and that’s the number you’ve rolled.</a:t>
            </a:r>
          </a:p>
          <a:p>
            <a:endParaRPr lang="en-US" dirty="0"/>
          </a:p>
          <a:p>
            <a:r>
              <a:rPr lang="en-US" dirty="0"/>
              <a:t>Finally, in Cavalry Games’ 10 candles, it’s a scary story so to keep the ambiance, you light literally 10 candles. Then if any of them get blown out for any reason—wind, someone laughing, or on purpose– the game shifts and something is lost. </a:t>
            </a:r>
          </a:p>
          <a:p>
            <a:endParaRPr lang="en-US" dirty="0"/>
          </a:p>
        </p:txBody>
      </p:sp>
      <p:sp>
        <p:nvSpPr>
          <p:cNvPr id="4" name="Slide Number Placeholder 3"/>
          <p:cNvSpPr>
            <a:spLocks noGrp="1"/>
          </p:cNvSpPr>
          <p:nvPr>
            <p:ph type="sldNum" sz="quarter" idx="5"/>
          </p:nvPr>
        </p:nvSpPr>
        <p:spPr/>
        <p:txBody>
          <a:bodyPr/>
          <a:lstStyle/>
          <a:p>
            <a:fld id="{76E10D6F-BD72-CF40-A81C-37A07F86FADE}" type="slidenum">
              <a:rPr lang="en-US" smtClean="0"/>
              <a:t>10</a:t>
            </a:fld>
            <a:endParaRPr lang="en-US"/>
          </a:p>
        </p:txBody>
      </p:sp>
    </p:spTree>
    <p:extLst>
      <p:ext uri="{BB962C8B-B14F-4D97-AF65-F5344CB8AC3E}">
        <p14:creationId xmlns:p14="http://schemas.microsoft.com/office/powerpoint/2010/main" val="3585565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p>
          <a:p>
            <a:endParaRPr lang="en-US">
              <a:cs typeface="Calibri"/>
            </a:endParaRPr>
          </a:p>
          <a:p>
            <a:pPr marL="171450" indent="-171450">
              <a:buFontTx/>
              <a:buChar char="-"/>
            </a:pPr>
            <a:r>
              <a:rPr lang="en-US">
                <a:cs typeface="Calibri"/>
              </a:rPr>
              <a:t>We’re finally at the point in the workshop where you’ll take all your brainstorming and synthesize it into a neat one-page roleplaying game. &lt;CLICK&gt; Though a lot of our content would help you design something larger, today we're talking about a one-page ruleset for, potentially, a narrow set of scenarios or settings or purposes. So start simple, and then after today you can use playtesting to continue to develop your ideas and refine your game (which we’ll talk about later). </a:t>
            </a:r>
          </a:p>
          <a:p>
            <a:pPr marL="0" indent="0">
              <a:buFontTx/>
              <a:buNone/>
            </a:pPr>
            <a:endParaRPr lang="en-US">
              <a:cs typeface="Calibri"/>
            </a:endParaRPr>
          </a:p>
          <a:p>
            <a:pPr marL="171450" indent="-171450">
              <a:buFontTx/>
              <a:buChar char="-"/>
            </a:pPr>
            <a:r>
              <a:rPr lang="en-US">
                <a:cs typeface="Calibri"/>
              </a:rPr>
              <a:t>&lt;CLICK&gt; We can take a page (pun intended) from 18th century philosopher Blaise Pascal when he said "</a:t>
            </a:r>
            <a:r>
              <a:rPr lang="en-US"/>
              <a:t>If I had more time, I would have written a shorter letter."</a:t>
            </a:r>
            <a:r>
              <a:rPr lang="en-US">
                <a:cs typeface="Calibri"/>
              </a:rPr>
              <a:t> Think of a time like Pascal's when wordsmithing and crafting a message involved relatively expensive inks and paper and candlelight and quills made of feathers or reeds. We're not just talking about time but the resources it took to craft, iterate, and edit a message. The wisdom here is that with careful time and attention, we *can* communicate better with fewer words. </a:t>
            </a:r>
          </a:p>
          <a:p>
            <a:pPr marL="171450" indent="-171450">
              <a:buFontTx/>
              <a:buChar char="-"/>
            </a:pPr>
            <a:r>
              <a:rPr lang="en-US">
                <a:cs typeface="Calibri"/>
              </a:rPr>
              <a:t>These days, we are unbound by resources like ink and paper </a:t>
            </a:r>
            <a:r>
              <a:rPr lang="en-US"/>
              <a:t>and feathers</a:t>
            </a:r>
            <a:r>
              <a:rPr lang="en-US">
                <a:cs typeface="Calibri"/>
              </a:rPr>
              <a:t>. If we're in a hurry, we'll find ourselves writing in loops, going on disorganized tangents, or focusing less about the core topic. So if you end up with a two or three-page RPG today, or even a board game, that's ok, maybe after some playtesting and wordsmithing, you'll end up with a sleek, information-rich, easy to explain, one-page RPG.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Calibri" panose="020F0502020204030204"/>
              <a:cs typeface="Calibri"/>
            </a:endParaRPr>
          </a:p>
          <a:p>
            <a:pPr marL="171450" indent="-171450">
              <a:buFontTx/>
              <a:buChar char="-"/>
            </a:pPr>
            <a:r>
              <a:rPr lang="en-US"/>
              <a:t>&lt;click&gt;When you’re developing a prototype of your RPG, you should craft a quick pitch on what your game is about, aka it’s “core idea”. You can borrow from your work in the first part to describe your game's setting, who the players might be within this setting, and what character's in this world might expect.</a:t>
            </a:r>
          </a:p>
          <a:p>
            <a:pPr marL="171450" indent="-171450">
              <a:buFontTx/>
              <a:buChar char="-"/>
            </a:pPr>
            <a:r>
              <a:rPr lang="en-US"/>
              <a:t>Is this a tidy little game about being crew members on a ship, like in Lasers &amp; Feelings? Or a micro RPG about being an astronomer, or on a road trip, or being cats in the big city? Defining this core idea not only helps your players learn about your game, but also acts as a guiding star as you create the rest of your prototype.</a:t>
            </a:r>
          </a:p>
          <a:p>
            <a:pPr marL="171450" indent="-171450">
              <a:buFontTx/>
              <a:buChar char="-"/>
            </a:pPr>
            <a:endParaRPr lang="en-US">
              <a:ea typeface="Calibri"/>
              <a:cs typeface="Calibri"/>
            </a:endParaRPr>
          </a:p>
          <a:p>
            <a:pPr marL="171450" indent="-171450">
              <a:buFontTx/>
              <a:buChar char="-"/>
            </a:pPr>
            <a:r>
              <a:rPr lang="en-US">
                <a:ea typeface="Calibri"/>
                <a:cs typeface="Calibri"/>
              </a:rPr>
              <a:t>&lt;click&gt; When you have your core idea, you can start synthesizing all of your game mechanics so that you have a core mechanics. As much as I love having niche rules and binders of spells for unique scenarios, for our one-page RPG we should keep mechanics simple and leave the rest to the rule of cool!</a:t>
            </a:r>
          </a:p>
          <a:p>
            <a:pPr marL="171450" indent="-171450">
              <a:buFontTx/>
              <a:buChar char="-"/>
            </a:pPr>
            <a:r>
              <a:rPr lang="en-US">
                <a:ea typeface="Calibri"/>
                <a:cs typeface="Calibri"/>
              </a:rPr>
              <a:t>Even for larger TTRPG systems like D&amp;D, you can still explain it's core mechanic pretty simply (roll</a:t>
            </a:r>
            <a:r>
              <a:rPr lang="en-US"/>
              <a:t> a d20, higher the better. There’s a number to beat. That’s it.) </a:t>
            </a:r>
          </a:p>
          <a:p>
            <a:pPr marL="171450" indent="-171450">
              <a:buFontTx/>
              <a:buChar char="-"/>
            </a:pPr>
            <a:r>
              <a:rPr lang="en-US"/>
              <a:t>Your core mechanic can unify multiple rules and should be the main mechanic your players use to interact with your world. For instance, in my Cats in the City RPG, the core mechanic is that you roll some number of D6 depending on how good you are at a skill, and if the sum of your roll beats the Cat Master’s number, then you succeed on your action!</a:t>
            </a:r>
          </a:p>
          <a:p>
            <a:pPr marL="171450" indent="-171450">
              <a:buFontTx/>
              <a:buChar char="-"/>
            </a:pPr>
            <a:endParaRPr lang="en-US"/>
          </a:p>
          <a:p>
            <a:pPr marL="171450" indent="-171450">
              <a:buFontTx/>
              <a:buChar char="-"/>
            </a:pPr>
            <a:r>
              <a:rPr lang="en-US"/>
              <a:t>&lt;click&gt;A little tip: Let the players fill in the gaps where your game’s rules or mechanics are undefined. </a:t>
            </a:r>
          </a:p>
          <a:p>
            <a:pPr marL="171450" indent="-171450">
              <a:buFontTx/>
              <a:buChar char="-"/>
            </a:pPr>
            <a:r>
              <a:rPr lang="en-US"/>
              <a:t>Sparse rules are a feature of one-page RPGs, not a fault, so you should embrace that ambiguity which allows for the rule of cool! In any storytelling game, the Game Master should have an attitude that we should try to make cool stuff happen, even if it bends the rules.</a:t>
            </a:r>
          </a:p>
          <a:p>
            <a:pPr marL="171450" indent="-171450">
              <a:buFontTx/>
              <a:buChar char="-"/>
            </a:pPr>
            <a:endParaRPr lang="en-US">
              <a:cs typeface="Calibri" panose="020F0502020204030204"/>
            </a:endParaRPr>
          </a:p>
          <a:p>
            <a:pPr marL="171450" indent="-171450">
              <a:buFontTx/>
              <a:buChar char="-"/>
            </a:pPr>
            <a:r>
              <a:rPr lang="en-US">
                <a:cs typeface="Calibri" panose="020F0502020204030204"/>
              </a:rPr>
              <a:t>&lt;click&gt;Once you have your core mechanic, you can add a few other rules that help build the game's immersion. The mechanics that your players' use to interact with your world don't have to be completely separate from the roleplay, if anything these mechanics should emphasize the themes you want to be present in your game!</a:t>
            </a:r>
          </a:p>
          <a:p>
            <a:pPr marL="171450" indent="-171450">
              <a:buFontTx/>
              <a:buChar char="-"/>
            </a:pPr>
            <a:r>
              <a:rPr lang="en-US"/>
              <a:t>There is a roleplaying game named Dread, a horror setting where tangible anxiety is built by the core decision mechanic, &lt;CLICK&gt;a physical game of Jenga. </a:t>
            </a:r>
          </a:p>
          <a:p>
            <a:pPr marL="171450" indent="-171450">
              <a:buFontTx/>
              <a:buChar char="-"/>
            </a:pPr>
            <a:r>
              <a:rPr lang="en-US"/>
              <a:t>As the Jenga tower gets more precarious, tension rises at the table and in the game. If the Jenga tower falls, bad stuff happens. </a:t>
            </a:r>
            <a:r>
              <a:rPr lang="en-US">
                <a:cs typeface="Calibri"/>
              </a:rPr>
              <a:t>In Dread, your game’s physical presence on the table, or the items used to play it, or the communication requirements or limitations, could all contribute to the immersion</a:t>
            </a:r>
          </a:p>
          <a:p>
            <a:pPr marL="171450" indent="-171450">
              <a:buFontTx/>
              <a:buChar char="-"/>
            </a:pPr>
            <a:endParaRPr lang="en-US">
              <a:ea typeface="Calibri"/>
              <a:cs typeface="Calibri"/>
            </a:endParaRPr>
          </a:p>
          <a:p>
            <a:pPr marL="171450" indent="-171450">
              <a:buFontTx/>
              <a:buChar char="-"/>
            </a:pPr>
            <a:r>
              <a:rPr lang="en-US">
                <a:ea typeface="Calibri"/>
                <a:cs typeface="Calibri"/>
              </a:rPr>
              <a:t>&lt;click&gt;For Cats in the City, I want to emphasize how chaotic and crazy cats can be, so I said the GM can ask the players to roll a "Chaos Die" if they think the player's actions are particularly unhinged. Depending on whether the Chaos Die lands on evens or odds, that number can be added or subtracted from the player's original roll, making it either wildly succeed or hilariously fail!</a:t>
            </a:r>
          </a:p>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marL="0" marR="0" lvl="0" indent="0" algn="l" defTabSz="914400" rtl="0" eaLnBrk="1" fontAlgn="auto" latinLnBrk="0" hangingPunct="1">
              <a:lnSpc>
                <a:spcPct val="90000"/>
              </a:lnSpc>
              <a:spcBef>
                <a:spcPts val="1000"/>
              </a:spcBef>
              <a:spcAft>
                <a:spcPts val="0"/>
              </a:spcAft>
              <a:buClrTx/>
              <a:buSzTx/>
              <a:buFontTx/>
              <a:buNone/>
              <a:tabLst/>
              <a:defRPr/>
            </a:pPr>
            <a:r>
              <a:rPr lang="en-US" strike="sngStrike">
                <a:cs typeface="Calibri"/>
              </a:rPr>
              <a:t>After today, to continue developing your idea, you can u</a:t>
            </a:r>
            <a:r>
              <a:rPr lang="en-US" strike="sngStrike"/>
              <a:t>se play testing to simplify and unify the rules, sift out extraneous details, and tighten your pitch. Only include rules for what is necessary and important. </a:t>
            </a:r>
            <a:endParaRPr lang="en-US" strike="sngStrike">
              <a:cs typeface="Calibri"/>
            </a:endParaRPr>
          </a:p>
          <a:p>
            <a:pPr>
              <a:lnSpc>
                <a:spcPct val="90000"/>
              </a:lnSpc>
              <a:spcBef>
                <a:spcPts val="1000"/>
              </a:spcBef>
            </a:pPr>
            <a:endParaRPr lang="en-US">
              <a:ea typeface="Calibri"/>
              <a:cs typeface="Calibri"/>
            </a:endParaRPr>
          </a:p>
          <a:p>
            <a:pPr>
              <a:lnSpc>
                <a:spcPct val="90000"/>
              </a:lnSpc>
              <a:spcBef>
                <a:spcPts val="1000"/>
              </a:spcBef>
            </a:pPr>
            <a:r>
              <a:rPr lang="en-US" strike="sngStrike" baseline="0"/>
              <a:t>I can explain the core mechanic of the Free League Year Zero system to you right now - roll a bunch of six-sided dice and count the 6s. If you roll just one 6, and you succeed. Done. That's it. No math. Brilliant system. Each game in the Year Zero system, which are big systems with big books, has little twists and modifications, but the basic mechanic is that. A pile of d6s, count the sixes. (And sometimes the 1s.)</a:t>
            </a:r>
            <a:endParaRPr lang="en-US" strike="sngStrike" baseline="0">
              <a:cs typeface="Calibri"/>
            </a:endParaRPr>
          </a:p>
          <a:p>
            <a:pPr marL="0" marR="0" lvl="0" indent="0" algn="l" defTabSz="914400" rtl="0" eaLnBrk="1" fontAlgn="auto" latinLnBrk="0" hangingPunct="1">
              <a:lnSpc>
                <a:spcPct val="90000"/>
              </a:lnSpc>
              <a:spcBef>
                <a:spcPts val="1000"/>
              </a:spcBef>
              <a:spcAft>
                <a:spcPts val="0"/>
              </a:spcAft>
              <a:buClrTx/>
              <a:buSzTx/>
              <a:buFontTx/>
              <a:buNone/>
              <a:tabLst/>
              <a:defRPr/>
            </a:pPr>
            <a:r>
              <a:rPr lang="en-US" strike="sngStrike" baseline="0">
                <a:cs typeface="Calibri"/>
              </a:rPr>
              <a:t>How many of you played Caravan, the card game inside of Fallout: New Vegas? One of the core mechanics of the game is that you are using cards from a standard 52-card playing deck, but only those cards you've found scattered around the wasteland. That mechanic is so clever, integrating the junky chaos of the wasteland into the game itself.</a:t>
            </a:r>
            <a:endParaRPr lang="en-US" strike="sngStrike" baseline="0">
              <a:ea typeface="Calibri"/>
              <a:cs typeface="Calibri"/>
            </a:endParaRPr>
          </a:p>
          <a:p>
            <a:pPr>
              <a:lnSpc>
                <a:spcPct val="90000"/>
              </a:lnSpc>
              <a:spcBef>
                <a:spcPts val="1000"/>
              </a:spcBef>
            </a:pPr>
            <a:endParaRPr lang="en-US">
              <a:cs typeface="Calibri"/>
            </a:endParaRPr>
          </a:p>
          <a:p>
            <a:pPr>
              <a:lnSpc>
                <a:spcPct val="90000"/>
              </a:lnSpc>
              <a:spcBef>
                <a:spcPts val="1000"/>
              </a:spcBef>
            </a:pPr>
            <a:r>
              <a:rPr lang="en-US" strike="sngStrike">
                <a:cs typeface="Calibri"/>
              </a:rPr>
              <a:t>We're not trying to explain a euro style board game here. For example, I've got a hundred bucks that you can't explain how to set up and play Settlers of Catan: Cities &amp; Knights, with all its counters and stacks, to a group of friends in less than 15 minutes. Keep the rules concise.</a:t>
            </a:r>
            <a:endParaRPr lang="en-US" strike="sngStrike">
              <a:ea typeface="Calibri"/>
              <a:cs typeface="Calibri"/>
            </a:endParaRPr>
          </a:p>
          <a:p>
            <a:pPr>
              <a:lnSpc>
                <a:spcPct val="90000"/>
              </a:lnSpc>
              <a:spcBef>
                <a:spcPts val="1000"/>
              </a:spcBef>
            </a:pPr>
            <a:endParaRPr lang="en-US">
              <a:cs typeface="Calibri"/>
            </a:endParaRPr>
          </a:p>
          <a:p>
            <a:pPr>
              <a:lnSpc>
                <a:spcPct val="90000"/>
              </a:lnSpc>
              <a:spcBef>
                <a:spcPts val="1000"/>
              </a:spcBef>
            </a:pPr>
            <a:r>
              <a:rPr lang="en-US" strike="sngStrike">
                <a:cs typeface="Calibri"/>
              </a:rPr>
              <a:t>For another example, in the immersive roleplaying game Alice is Missing, all the players must solve the mystery of a missing teenager by communicating only via texting. Typed text only. The game is silent. Talk about immersion!</a:t>
            </a:r>
            <a:endParaRPr lang="en-US" strike="sngStrike">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11</a:t>
            </a:fld>
            <a:endParaRPr lang="en-US"/>
          </a:p>
        </p:txBody>
      </p:sp>
    </p:spTree>
    <p:extLst>
      <p:ext uri="{BB962C8B-B14F-4D97-AF65-F5344CB8AC3E}">
        <p14:creationId xmlns:p14="http://schemas.microsoft.com/office/powerpoint/2010/main" val="2236434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p>
          <a:p>
            <a:endParaRPr lang="en-US">
              <a:cs typeface="Calibri"/>
            </a:endParaRPr>
          </a:p>
          <a:p>
            <a:r>
              <a:rPr lang="en-US"/>
              <a:t>Before you start copying and pasting every idea you've written down into your prototype, consider the following.</a:t>
            </a:r>
            <a:endParaRPr lang="en-US" strike="sngStrike"/>
          </a:p>
          <a:p>
            <a:pPr marL="171450" indent="-171450">
              <a:buFontTx/>
              <a:buChar char="-"/>
            </a:pPr>
            <a:r>
              <a:rPr lang="en-US"/>
              <a:t>&lt;Click&gt; Limit the number of mechanics in your one-page RPG. Consider a few mechanics, and try to wrap your system around two, or maybe just one. Are two mechanics similar? Combine them. Is a rule more clever than immersive? Maybe cut it. And of course, your rules should embrace the </a:t>
            </a:r>
            <a:r>
              <a:rPr lang="en-US" b="1"/>
              <a:t>rule of cool</a:t>
            </a:r>
            <a:r>
              <a:rPr lang="en-US"/>
              <a:t>! </a:t>
            </a:r>
          </a:p>
          <a:p>
            <a:pPr marL="171450" indent="-171450">
              <a:buFontTx/>
              <a:buChar char="-"/>
            </a:pPr>
            <a:r>
              <a:rPr lang="en-US"/>
              <a:t>In dungeons and dragons 5e there are rules and different formulas for broad jumping vs long jumping, with or without a running start. But for one-page RPGs like cats in the city RPG we don't need long vs short jump mechanics, but maybe just 4 skills like sneak, explore, attack, or charm that you roll more dice for depending on how good you are at said skills! </a:t>
            </a:r>
          </a:p>
          <a:p>
            <a:pPr marL="171450" indent="-171450">
              <a:buFontTx/>
              <a:buChar char="-"/>
            </a:pPr>
            <a:endParaRPr lang="en-US"/>
          </a:p>
          <a:p>
            <a:pPr marL="171450" indent="-171450">
              <a:buFontTx/>
              <a:buChar char="-"/>
            </a:pPr>
            <a:r>
              <a:rPr lang="en-US">
                <a:cs typeface="Calibri"/>
              </a:rPr>
              <a:t>&lt;click&gt;Next, i</a:t>
            </a:r>
            <a:r>
              <a:rPr lang="en-US"/>
              <a:t>f you have multiple mechanics, and that's ok if you do, avoid mixing different types of comparisons or logical operators. For example, if your game includes players assigning a number to a stat and then rolling </a:t>
            </a:r>
            <a:r>
              <a:rPr lang="en-US" i="1"/>
              <a:t>over</a:t>
            </a:r>
            <a:r>
              <a:rPr lang="en-US"/>
              <a:t> that number, that should be the only way to roll a die and check it against a number in the game. </a:t>
            </a:r>
          </a:p>
          <a:p>
            <a:pPr marL="171450" indent="-171450">
              <a:buFontTx/>
              <a:buChar char="-"/>
            </a:pPr>
            <a:r>
              <a:rPr lang="en-US"/>
              <a:t>Do not include another mechanic where you have to roll under, or do additional math, counting vs summing, etc. Try to settle on just one probability scheme, so that players can at least easily know what a good die roll looks like. It doesn’t have to be higher or lower. It doesn’t even have to be dice. But it should at least be concise.</a:t>
            </a:r>
          </a:p>
          <a:p>
            <a:pPr marL="171450" indent="-171450">
              <a:buFontTx/>
              <a:buChar char="-"/>
            </a:pPr>
            <a:endParaRPr lang="en-US"/>
          </a:p>
          <a:p>
            <a:pPr marL="171450" indent="-171450">
              <a:buFontTx/>
              <a:buChar char="-"/>
            </a:pPr>
            <a:r>
              <a:rPr lang="en-US"/>
              <a:t>&lt;click&gt;</a:t>
            </a:r>
            <a:r>
              <a:rPr lang="en-US">
                <a:cs typeface="Calibri" panose="020F0502020204030204"/>
              </a:rPr>
              <a:t>And last but not least, Keep it simple silly! Consider the content you want to write, that you enjoy to write, vs the content needed to play a game. </a:t>
            </a:r>
          </a:p>
          <a:p>
            <a:pPr marL="171450" indent="-171450">
              <a:buFontTx/>
              <a:buChar char="-"/>
            </a:pPr>
            <a:r>
              <a:rPr lang="en-US">
                <a:cs typeface="Calibri" panose="020F0502020204030204"/>
              </a:rPr>
              <a:t>As much as I'd love to dive into the mechanical differences of various cat toys or create monster stat blocks for dogs, animal catchers, and vet technicians, my Cats in the City RPG doesn't really need that on the off chance that players encounter those creatures. </a:t>
            </a:r>
          </a:p>
          <a:p>
            <a:pPr marL="171450" indent="-171450">
              <a:buFontTx/>
              <a:buChar char="-"/>
            </a:pPr>
            <a:r>
              <a:rPr lang="en-US">
                <a:cs typeface="Calibri" panose="020F0502020204030204"/>
              </a:rPr>
              <a:t>Instead, I could divert that energy into creating optional encounter tables so that GMs can roll for what the story is, for example "helping a dog out of a dumpster" or "doing a prison break from the vet's office". </a:t>
            </a:r>
          </a:p>
          <a:p>
            <a:pPr marL="171450" indent="-171450">
              <a:buFontTx/>
              <a:buChar char="-"/>
            </a:pPr>
            <a:r>
              <a:rPr lang="en-US">
                <a:cs typeface="Calibri" panose="020F0502020204030204"/>
              </a:rPr>
              <a:t>Like I mentioned in the previous slide, leaving things undefined in our rules allows our players to fill in the gaps with their own creativity in-game!</a:t>
            </a:r>
          </a:p>
          <a:p>
            <a:pPr marL="171450" indent="-171450">
              <a:buFontTx/>
              <a:buChar char="-"/>
            </a:pPr>
            <a:endParaRPr lang="en-US">
              <a:cs typeface="Calibri" panose="020F0502020204030204"/>
            </a:endParaRPr>
          </a:p>
          <a:p>
            <a:r>
              <a:rPr lang="en-US">
                <a:cs typeface="Calibri" panose="020F0502020204030204"/>
              </a:rPr>
              <a:t>Ok, with all that said, let’s get to building the prototype of your RPG in our next workshop period!</a:t>
            </a:r>
          </a:p>
          <a:p>
            <a:endParaRPr lang="en-US">
              <a:ea typeface="Calibri"/>
              <a:cs typeface="Calibri" panose="020F0502020204030204"/>
            </a:endParaRPr>
          </a:p>
          <a:p>
            <a:endParaRPr lang="en-US">
              <a:ea typeface="Calibri"/>
              <a:cs typeface="Calibri" panose="020F0502020204030204"/>
            </a:endParaRPr>
          </a:p>
          <a:p>
            <a:endParaRPr lang="en-US">
              <a:ea typeface="Calibri"/>
              <a:cs typeface="Calibri" panose="020F0502020204030204"/>
            </a:endParaRPr>
          </a:p>
          <a:p>
            <a:endParaRPr lang="en-US">
              <a:ea typeface="Calibri"/>
              <a:cs typeface="Calibri" panose="020F0502020204030204"/>
            </a:endParaRPr>
          </a:p>
          <a:p>
            <a:endParaRPr lang="en-US">
              <a:ea typeface="Calibri"/>
              <a:cs typeface="Calibri" panose="020F0502020204030204"/>
            </a:endParaRPr>
          </a:p>
          <a:p>
            <a:endParaRPr lang="en-US">
              <a:ea typeface="Calibri"/>
              <a:cs typeface="Calibri" panose="020F0502020204030204"/>
            </a:endParaRPr>
          </a:p>
          <a:p>
            <a:r>
              <a:rPr lang="en-US" strike="sngStrike"/>
              <a:t>Say what you wanted about D&amp;D 4th edition, I will entertain your D&amp;D4e slander, but most character classes played exactly the same. Everyone had a standard move minor, every round of combat, every class had the same way to track the scarcity of abilities. It was **easy to teach**. Take that </a:t>
            </a:r>
            <a:r>
              <a:rPr lang="en-US" i="1" strike="sngStrike"/>
              <a:t>one virtue </a:t>
            </a:r>
            <a:r>
              <a:rPr lang="en-US" strike="sngStrike"/>
              <a:t>of D&amp;D4e as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a:cs typeface="Calibri" panose="020F0502020204030204"/>
              </a:rPr>
              <a:t>I </a:t>
            </a:r>
            <a:r>
              <a:rPr lang="en-US" strike="sngStrike" err="1">
                <a:cs typeface="Calibri" panose="020F0502020204030204"/>
              </a:rPr>
              <a:t>playtested</a:t>
            </a:r>
            <a:r>
              <a:rPr lang="en-US" strike="sngStrike">
                <a:cs typeface="Calibri" panose="020F0502020204030204"/>
              </a:rPr>
              <a:t> an RPG that contained a dozen pages of starship components and modules, just in case the players found themselves in the unusual position of buying an expensive starship. The author really wanted to explore what starships could look like and create lots of options. I get it. Space ships are rad. Massive tables of inventory, loot, and stats for them, are fun to build, but not necessary to run a one-page RPG game!</a:t>
            </a:r>
            <a:r>
              <a:rPr lang="en-US">
                <a:cs typeface="Calibri" panose="020F0502020204030204"/>
              </a:rPr>
              <a:t> </a:t>
            </a:r>
            <a:endParaRPr lang="en-US">
              <a:ea typeface="Calibri"/>
              <a:cs typeface="Calibri" panose="020F0502020204030204"/>
            </a:endParaRPr>
          </a:p>
          <a:p>
            <a:endParaRPr lang="en-US">
              <a:ea typeface="Calibri"/>
              <a:cs typeface="Calibri" panose="020F0502020204030204"/>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12</a:t>
            </a:fld>
            <a:endParaRPr lang="en-US"/>
          </a:p>
        </p:txBody>
      </p:sp>
    </p:spTree>
    <p:extLst>
      <p:ext uri="{BB962C8B-B14F-4D97-AF65-F5344CB8AC3E}">
        <p14:creationId xmlns:p14="http://schemas.microsoft.com/office/powerpoint/2010/main" val="955503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Deepti</a:t>
            </a:r>
          </a:p>
          <a:p>
            <a:endParaRPr lang="en-US"/>
          </a:p>
          <a:p>
            <a:r>
              <a:rPr lang="en-US"/>
              <a:t>Here where you get to dive into the mechanic, the game’s loop, etc. </a:t>
            </a:r>
          </a:p>
        </p:txBody>
      </p:sp>
      <p:sp>
        <p:nvSpPr>
          <p:cNvPr id="4" name="Slide Number Placeholder 3"/>
          <p:cNvSpPr>
            <a:spLocks noGrp="1"/>
          </p:cNvSpPr>
          <p:nvPr>
            <p:ph type="sldNum" sz="quarter" idx="5"/>
          </p:nvPr>
        </p:nvSpPr>
        <p:spPr/>
        <p:txBody>
          <a:bodyPr/>
          <a:lstStyle/>
          <a:p>
            <a:fld id="{76E10D6F-BD72-CF40-A81C-37A07F86FADE}" type="slidenum">
              <a:rPr lang="en-US" smtClean="0"/>
              <a:t>13</a:t>
            </a:fld>
            <a:endParaRPr lang="en-US"/>
          </a:p>
        </p:txBody>
      </p:sp>
    </p:spTree>
    <p:extLst>
      <p:ext uri="{BB962C8B-B14F-4D97-AF65-F5344CB8AC3E}">
        <p14:creationId xmlns:p14="http://schemas.microsoft.com/office/powerpoint/2010/main" val="245673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cs typeface="Calibri"/>
              </a:rPr>
              <a:t>deepti</a:t>
            </a:r>
            <a:endParaRPr lang="en-US">
              <a:ea typeface="Calibri"/>
              <a:cs typeface="Calibri"/>
            </a:endParaRPr>
          </a:p>
          <a:p>
            <a:endParaRPr lang="en-US">
              <a:ea typeface="Calibri"/>
              <a:cs typeface="Calibri"/>
            </a:endParaRPr>
          </a:p>
          <a:p>
            <a:pPr marL="171450" indent="-171450">
              <a:buFont typeface="Calibri"/>
              <a:buChar char="-"/>
            </a:pPr>
            <a:r>
              <a:rPr lang="en-US">
                <a:ea typeface="Calibri"/>
                <a:cs typeface="Calibri"/>
              </a:rPr>
              <a:t>It might not have felt like it as you were making the game, but everyone here just used Design Thinking to make an RPG!</a:t>
            </a:r>
            <a:endParaRPr lang="en-US" b="0" i="0" u="none" strike="noStrike">
              <a:solidFill>
                <a:schemeClr val="tx1"/>
              </a:solidFill>
              <a:effectLst/>
              <a:latin typeface="+mn-lt"/>
              <a:ea typeface="Calibri"/>
              <a:cs typeface="Calibri"/>
            </a:endParaRPr>
          </a:p>
          <a:p>
            <a:pPr marL="171450" indent="-171450">
              <a:buFont typeface="Calibri"/>
              <a:buChar char="-"/>
            </a:pPr>
            <a:r>
              <a:rPr lang="en-US">
                <a:ea typeface="Calibri"/>
                <a:cs typeface="Calibri"/>
              </a:rPr>
              <a:t>&lt;CLICK&gt; </a:t>
            </a:r>
            <a:r>
              <a:rPr lang="en-US" b="0" i="0" u="none" strike="noStrike">
                <a:solidFill>
                  <a:srgbClr val="000000"/>
                </a:solidFill>
                <a:effectLst/>
                <a:highlight>
                  <a:srgbClr val="F5F5F5"/>
                </a:highlight>
                <a:latin typeface="Segoe UI"/>
                <a:cs typeface="Segoe UI"/>
              </a:rPr>
              <a:t>Design thinking was originally adapted for business purposes by the design consultancy IDEO and its founder Tim Brown. </a:t>
            </a:r>
            <a:r>
              <a:rPr lang="en-US">
                <a:solidFill>
                  <a:srgbClr val="000000"/>
                </a:solidFill>
                <a:highlight>
                  <a:srgbClr val="F5F5F5"/>
                </a:highlight>
                <a:latin typeface="Segoe UI"/>
                <a:cs typeface="Segoe UI"/>
              </a:rPr>
              <a:t>&lt;CLICK&gt;They</a:t>
            </a:r>
            <a:r>
              <a:rPr lang="en-US" b="0" i="0" u="none" strike="noStrike">
                <a:solidFill>
                  <a:srgbClr val="000000"/>
                </a:solidFill>
                <a:effectLst/>
                <a:highlight>
                  <a:srgbClr val="F5F5F5"/>
                </a:highlight>
                <a:latin typeface="Segoe UI"/>
                <a:cs typeface="Segoe UI"/>
              </a:rPr>
              <a:t> used it as a way to </a:t>
            </a:r>
            <a:r>
              <a:rPr lang="en-US">
                <a:solidFill>
                  <a:srgbClr val="000000"/>
                </a:solidFill>
                <a:highlight>
                  <a:srgbClr val="F5F5F5"/>
                </a:highlight>
                <a:latin typeface="Segoe UI"/>
                <a:cs typeface="Segoe UI"/>
              </a:rPr>
              <a:t>understand</a:t>
            </a:r>
            <a:r>
              <a:rPr lang="en-US" b="0" i="0" u="none" strike="noStrike">
                <a:solidFill>
                  <a:srgbClr val="000000"/>
                </a:solidFill>
                <a:effectLst/>
                <a:highlight>
                  <a:srgbClr val="F5F5F5"/>
                </a:highlight>
                <a:latin typeface="Segoe UI"/>
                <a:cs typeface="Segoe UI"/>
              </a:rPr>
              <a:t> business needs and challenges and find solutions to </a:t>
            </a:r>
            <a:r>
              <a:rPr lang="en-US">
                <a:ea typeface="Calibri"/>
                <a:cs typeface="Calibri"/>
              </a:rPr>
              <a:t>problems in a way that’s human-centered at its core and favors progress over perfection</a:t>
            </a:r>
            <a:r>
              <a:rPr lang="en-US" b="0" i="0" u="none" strike="noStrike">
                <a:solidFill>
                  <a:srgbClr val="000000"/>
                </a:solidFill>
                <a:effectLst/>
                <a:highlight>
                  <a:srgbClr val="F5F5F5"/>
                </a:highlight>
                <a:latin typeface="Segoe UI"/>
                <a:cs typeface="Segoe UI"/>
              </a:rPr>
              <a:t>. </a:t>
            </a:r>
            <a:r>
              <a:rPr lang="en-US" b="0" i="0">
                <a:solidFill>
                  <a:srgbClr val="444444"/>
                </a:solidFill>
                <a:effectLst/>
                <a:highlight>
                  <a:srgbClr val="F5F5F5"/>
                </a:highlight>
                <a:latin typeface="Segoe UI"/>
                <a:cs typeface="Segoe UI"/>
              </a:rPr>
              <a:t>​</a:t>
            </a:r>
            <a:r>
              <a:rPr lang="en-US" b="0" i="0" u="none" strike="noStrike">
                <a:solidFill>
                  <a:srgbClr val="000000"/>
                </a:solidFill>
                <a:effectLst/>
                <a:highlight>
                  <a:srgbClr val="F5F5F5"/>
                </a:highlight>
                <a:latin typeface="Segoe UI"/>
                <a:cs typeface="Segoe UI"/>
              </a:rPr>
              <a:t>The trick in design thinking is to get into the shoes of the customer, to understand what they want and empathize with them in every step of the design process. </a:t>
            </a:r>
          </a:p>
          <a:p>
            <a:pPr marL="171450" indent="-171450">
              <a:buFont typeface="Calibri"/>
              <a:buChar char="-"/>
            </a:pPr>
            <a:r>
              <a:rPr lang="en-US" b="0" i="0" u="none" strike="noStrike">
                <a:solidFill>
                  <a:srgbClr val="000000"/>
                </a:solidFill>
                <a:effectLst/>
                <a:highlight>
                  <a:srgbClr val="F5F5F5"/>
                </a:highlight>
                <a:latin typeface="Segoe UI"/>
                <a:cs typeface="Segoe UI"/>
              </a:rPr>
              <a:t>&lt;CLICK&gt; It allows us to build robust solutions by having us iterate through multiple stages of &lt;CLICK&gt; empathizing with our audience, &lt;CLICK&gt;defining our problem space, &lt;CLICK&gt;generating ideas for solutions, &lt;CLICK&gt;prototyping the best ideas, &lt;CLICK&gt; and testing these prototypes to gather feedback that we can integrate into our next iteration. Frequently development in one stage can lead to updates in any or all stages regardless of order, &lt;CLICK&gt; and the design thinking framework encourages us to bounce between these stages regardless of order so that we can maintain creative freedom while keeping our ideas organized.</a:t>
            </a:r>
            <a:endParaRPr lang="en-US">
              <a:latin typeface="Segoe UI"/>
              <a:ea typeface="Calibri"/>
              <a:cs typeface="Segoe U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We tie all the work we've done to abstract design thinking principles.</a:t>
            </a:r>
          </a:p>
          <a:p>
            <a:pPr marL="171450" indent="-171450">
              <a:buFont typeface="Calibri"/>
              <a:buChar char="-"/>
            </a:pPr>
            <a:r>
              <a:rPr lang="en-US">
                <a:ea typeface="Calibri"/>
                <a:cs typeface="Calibri"/>
              </a:rPr>
              <a:t>Emphasize that Design Thinking is an iterative process, we've only helped them with the first iteration of their game but they can repeat these steps to improve their game</a:t>
            </a:r>
          </a:p>
          <a:p>
            <a:pPr marL="628650" lvl="1" indent="-171450">
              <a:buFont typeface="Courier New"/>
              <a:buChar char="o"/>
            </a:pPr>
            <a:r>
              <a:rPr lang="en-US">
                <a:ea typeface="Calibri"/>
                <a:cs typeface="Calibri"/>
              </a:rPr>
              <a:t>This is why we emphasized that nothing needs to be perfect, Design Thinking favors progress over perfection</a:t>
            </a:r>
          </a:p>
        </p:txBody>
      </p:sp>
      <p:sp>
        <p:nvSpPr>
          <p:cNvPr id="4" name="Slide Number Placeholder 3"/>
          <p:cNvSpPr>
            <a:spLocks noGrp="1"/>
          </p:cNvSpPr>
          <p:nvPr>
            <p:ph type="sldNum" sz="quarter" idx="5"/>
          </p:nvPr>
        </p:nvSpPr>
        <p:spPr/>
        <p:txBody>
          <a:bodyPr/>
          <a:lstStyle/>
          <a:p>
            <a:fld id="{76E10D6F-BD72-CF40-A81C-37A07F86FADE}" type="slidenum">
              <a:rPr lang="en-US" smtClean="0"/>
              <a:t>14</a:t>
            </a:fld>
            <a:endParaRPr lang="en-US"/>
          </a:p>
        </p:txBody>
      </p:sp>
    </p:spTree>
    <p:extLst>
      <p:ext uri="{BB962C8B-B14F-4D97-AF65-F5344CB8AC3E}">
        <p14:creationId xmlns:p14="http://schemas.microsoft.com/office/powerpoint/2010/main" val="2101842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deepti</a:t>
            </a:r>
            <a:endParaRPr lang="en-US">
              <a:ea typeface="Calibri"/>
              <a:cs typeface="Calibri"/>
            </a:endParaRPr>
          </a:p>
          <a:p>
            <a:pPr marL="171450" lvl="0" indent="-171450">
              <a:buFont typeface="Calibri"/>
              <a:buChar char="-"/>
            </a:pPr>
            <a:r>
              <a:rPr lang="en-US">
                <a:ea typeface="Calibri"/>
                <a:cs typeface="Calibri"/>
              </a:rPr>
              <a:t>When you think about what we did while creating the game, &lt;CLICK&gt; we started out by picking a topic and empathizing with our “audience” (aka the players of our game) so that we could describe what they should be able to do and/or experience while playing the game.</a:t>
            </a:r>
          </a:p>
          <a:p>
            <a:pPr marL="171450" lvl="0" indent="-171450">
              <a:buFont typeface="Calibri"/>
              <a:buChar char="-"/>
            </a:pPr>
            <a:r>
              <a:rPr lang="en-US">
                <a:ea typeface="Calibri"/>
                <a:cs typeface="Calibri"/>
              </a:rPr>
              <a:t>&lt;CLICK&gt; Once we had a sense of what we wanted our game to look like, we defined game mechanics that would help our players experience the events that occur in our game and how we could build the “fun” in the game.</a:t>
            </a:r>
          </a:p>
          <a:p>
            <a:pPr marL="171450" lvl="0" indent="-171450">
              <a:buFont typeface="Calibri"/>
              <a:buChar char="-"/>
            </a:pPr>
            <a:r>
              <a:rPr lang="en-US">
                <a:ea typeface="Calibri"/>
                <a:cs typeface="Calibri"/>
              </a:rPr>
              <a:t>&lt;CLICK&gt; Finally, we wrote a prototype (or playable draft) of the game’s rules!</a:t>
            </a:r>
          </a:p>
          <a:p>
            <a:pPr marL="171450" indent="-171450">
              <a:buFont typeface="Calibri"/>
              <a:buChar char="-"/>
            </a:pPr>
            <a:r>
              <a:rPr lang="en-US">
                <a:ea typeface="Calibri"/>
                <a:cs typeface="Calibri"/>
              </a:rPr>
              <a:t>&lt;CLICK&gt; We’ve only produced the first draft of your game in the workshop, so the next steps for your game would be to &lt;CLICK&gt; test it by having someone else play your game and give feedback, and then &lt;CLICK&gt; repeating this process to integrate that feedback into future drafts of your game! I’ll also note that especially for one-page RPGs, iteration doesn’t always mean adding more rules or making things more complicated. For every iteration you should remind yourself of what the ultimate goal of your game should be, and depending on that it might make more sense to broaden definitions or provide less content so that your players can fill in the gaps themselves. Nina tell us more about next steps for your game</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We tie all the work we've done to abstract design thinking principles.</a:t>
            </a:r>
          </a:p>
          <a:p>
            <a:pPr marL="171450" indent="-171450">
              <a:buFont typeface="Calibri"/>
              <a:buChar char="-"/>
            </a:pPr>
            <a:r>
              <a:rPr lang="en-US">
                <a:ea typeface="Calibri"/>
                <a:cs typeface="Calibri"/>
              </a:rPr>
              <a:t>Emphasize that Design Thinking is an iterative process, we've only helped them with the first iteration of their game but they can repeat these steps to improve their game</a:t>
            </a:r>
          </a:p>
          <a:p>
            <a:pPr marL="628650" lvl="1" indent="-171450">
              <a:buFont typeface="Courier New"/>
              <a:buChar char="o"/>
            </a:pPr>
            <a:r>
              <a:rPr lang="en-US">
                <a:ea typeface="Calibri"/>
                <a:cs typeface="Calibri"/>
              </a:rPr>
              <a:t>This is why we emphasized that nothing needs to be perfect, Design Thinking favors progress over perfection</a:t>
            </a:r>
          </a:p>
        </p:txBody>
      </p:sp>
      <p:sp>
        <p:nvSpPr>
          <p:cNvPr id="4" name="Slide Number Placeholder 3"/>
          <p:cNvSpPr>
            <a:spLocks noGrp="1"/>
          </p:cNvSpPr>
          <p:nvPr>
            <p:ph type="sldNum" sz="quarter" idx="5"/>
          </p:nvPr>
        </p:nvSpPr>
        <p:spPr/>
        <p:txBody>
          <a:bodyPr/>
          <a:lstStyle/>
          <a:p>
            <a:fld id="{76E10D6F-BD72-CF40-A81C-37A07F86FADE}" type="slidenum">
              <a:rPr lang="en-US" smtClean="0"/>
              <a:t>15</a:t>
            </a:fld>
            <a:endParaRPr lang="en-US"/>
          </a:p>
        </p:txBody>
      </p:sp>
    </p:spTree>
    <p:extLst>
      <p:ext uri="{BB962C8B-B14F-4D97-AF65-F5344CB8AC3E}">
        <p14:creationId xmlns:p14="http://schemas.microsoft.com/office/powerpoint/2010/main" val="1465862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&lt;</a:t>
            </a:r>
            <a:r>
              <a:rPr lang="en-US" dirty="0" err="1">
                <a:cs typeface="Calibri"/>
              </a:rPr>
              <a:t>nina</a:t>
            </a:r>
            <a:r>
              <a:rPr lang="en-US" dirty="0">
                <a:cs typeface="Calibri"/>
              </a:rPr>
              <a:t>&gt;</a:t>
            </a:r>
          </a:p>
          <a:p>
            <a:endParaRPr lang="en-US" dirty="0">
              <a:cs typeface="Calibri"/>
            </a:endParaRPr>
          </a:p>
          <a:p>
            <a:r>
              <a:rPr lang="en-US" dirty="0">
                <a:cs typeface="Calibri"/>
              </a:rPr>
              <a:t>And now that each of you has an amazing RPG on your hands, what will you do next? </a:t>
            </a:r>
          </a:p>
          <a:p>
            <a:endParaRPr lang="en-US" dirty="0">
              <a:cs typeface="Calibri"/>
            </a:endParaRPr>
          </a:p>
          <a:p>
            <a:r>
              <a:rPr lang="en-US" dirty="0">
                <a:cs typeface="Calibri"/>
              </a:rPr>
              <a:t>The first thing you should </a:t>
            </a:r>
            <a:r>
              <a:rPr lang="en-US">
                <a:cs typeface="Calibri"/>
              </a:rPr>
              <a:t>consider is </a:t>
            </a:r>
            <a:r>
              <a:rPr lang="en-US" b="1">
                <a:cs typeface="Calibri"/>
              </a:rPr>
              <a:t>playtesting</a:t>
            </a:r>
            <a:r>
              <a:rPr lang="en-US">
                <a:cs typeface="Calibri"/>
              </a:rPr>
              <a:t> </a:t>
            </a:r>
            <a:r>
              <a:rPr lang="en-US" dirty="0">
                <a:cs typeface="Calibri"/>
              </a:rPr>
              <a:t>&lt;click&gt;. Once you've got a version of the game you're happy with, gather a group of friends (or even some people a conference) to playtest your game. You should observe other people playing your game, without you playing with them or participating. &lt;click&gt; Take silent notes, and don't talk to the players while they're playing. </a:t>
            </a:r>
            <a:br>
              <a:rPr lang="en-US" dirty="0">
                <a:cs typeface="+mn-lt"/>
              </a:rPr>
            </a:br>
            <a:br>
              <a:rPr lang="en-US" dirty="0">
                <a:cs typeface="+mn-lt"/>
              </a:rPr>
            </a:br>
            <a:r>
              <a:rPr lang="en-US" dirty="0">
                <a:cs typeface="Calibri"/>
              </a:rPr>
              <a:t>And this is mainly so you can see how people will interpret what you wrote. You can adjust your wording afterwards so it's closer to what you </a:t>
            </a:r>
            <a:r>
              <a:rPr lang="en-US" i="1" dirty="0">
                <a:cs typeface="Calibri"/>
              </a:rPr>
              <a:t>want</a:t>
            </a:r>
            <a:r>
              <a:rPr lang="en-US" dirty="0">
                <a:cs typeface="Calibri"/>
              </a:rPr>
              <a:t> people to read, but &lt;click&gt; roleplaying games are generally up to interpretation. Some people may even come up with amazing ideas you didn't think about!</a:t>
            </a:r>
            <a:br>
              <a:rPr lang="en-US" dirty="0">
                <a:cs typeface="+mn-lt"/>
              </a:rPr>
            </a:br>
            <a:br>
              <a:rPr lang="en-US" dirty="0">
                <a:cs typeface="+mn-lt"/>
              </a:rPr>
            </a:br>
            <a:r>
              <a:rPr lang="en-US" dirty="0">
                <a:cs typeface="Calibri"/>
              </a:rPr>
              <a:t>You should also &lt;click&gt; encourage people to think out loud. If someone seems confused about something, or wants to try and bend the rules, ask them to explain their ideas. But remember that you’re not supposed to answer them during the playtest! Instead, they should pose the question to the other players, or if it's a single-player game, they can try to resolve the question on their own. </a:t>
            </a:r>
            <a:br>
              <a:rPr lang="en-US" dirty="0">
                <a:cs typeface="+mn-lt"/>
              </a:rPr>
            </a:br>
            <a:br>
              <a:rPr lang="en-US" dirty="0">
                <a:cs typeface="+mn-lt"/>
              </a:rPr>
            </a:br>
            <a:r>
              <a:rPr lang="en-US" dirty="0">
                <a:cs typeface="Calibri"/>
              </a:rPr>
              <a:t>After you've </a:t>
            </a:r>
            <a:r>
              <a:rPr lang="en-US" dirty="0" err="1">
                <a:cs typeface="Calibri"/>
              </a:rPr>
              <a:t>playtested</a:t>
            </a:r>
            <a:r>
              <a:rPr lang="en-US" dirty="0">
                <a:cs typeface="Calibri"/>
              </a:rPr>
              <a:t>, you might consider &lt;click&gt; publishing your game. Site like the DMs Guild, </a:t>
            </a:r>
            <a:r>
              <a:rPr lang="en-US" dirty="0" err="1">
                <a:cs typeface="Calibri"/>
              </a:rPr>
              <a:t>Drivethru</a:t>
            </a:r>
            <a:r>
              <a:rPr lang="en-US" dirty="0">
                <a:cs typeface="Calibri"/>
              </a:rPr>
              <a:t> RPG, and Roll20 are open marketplaces specifically for RPGs where you could put up your game for others to find, play, and even pay you. Similarly, &lt;click&gt; Itch.io is a website that is commonly known as an indie video game platform, but it also hosts a significant amount of RPGs, and there are frequent </a:t>
            </a:r>
            <a:r>
              <a:rPr lang="en-US" dirty="0" err="1">
                <a:cs typeface="Calibri"/>
              </a:rPr>
              <a:t>onepage</a:t>
            </a:r>
            <a:r>
              <a:rPr lang="en-US" dirty="0">
                <a:cs typeface="Calibri"/>
              </a:rPr>
              <a:t> RPG jams you can participate in. But when you use any marketplace, I recommend you read up on their policies before setting up shop so you understand how they function. Finally, you can always host your game on </a:t>
            </a:r>
            <a:r>
              <a:rPr lang="en-US" dirty="0" err="1">
                <a:cs typeface="Calibri"/>
              </a:rPr>
              <a:t>Github</a:t>
            </a:r>
            <a:r>
              <a:rPr lang="en-US" dirty="0">
                <a:cs typeface="Calibri"/>
              </a:rPr>
              <a:t> as a free </a:t>
            </a:r>
            <a:r>
              <a:rPr lang="en-US" dirty="0" err="1">
                <a:cs typeface="Calibri"/>
              </a:rPr>
              <a:t>Github</a:t>
            </a:r>
            <a:r>
              <a:rPr lang="en-US" dirty="0">
                <a:cs typeface="Calibri"/>
              </a:rPr>
              <a:t> Page, or on your own personal website. </a:t>
            </a:r>
          </a:p>
          <a:p>
            <a:endParaRPr lang="en-US" dirty="0">
              <a:cs typeface="Calibri"/>
            </a:endParaRPr>
          </a:p>
          <a:p>
            <a:r>
              <a:rPr lang="en-US" dirty="0">
                <a:cs typeface="Calibri"/>
              </a:rPr>
              <a:t>Regardless of where and how you publish, your game should be accessible, payment should be simple (if you’re looking to get paid), and players should know where to find more of your games. </a:t>
            </a:r>
          </a:p>
        </p:txBody>
      </p:sp>
      <p:sp>
        <p:nvSpPr>
          <p:cNvPr id="4" name="Slide Number Placeholder 3"/>
          <p:cNvSpPr>
            <a:spLocks noGrp="1"/>
          </p:cNvSpPr>
          <p:nvPr>
            <p:ph type="sldNum" sz="quarter" idx="5"/>
          </p:nvPr>
        </p:nvSpPr>
        <p:spPr/>
        <p:txBody>
          <a:bodyPr/>
          <a:lstStyle/>
          <a:p>
            <a:fld id="{76E10D6F-BD72-CF40-A81C-37A07F86FADE}" type="slidenum">
              <a:rPr lang="en-US" smtClean="0"/>
              <a:t>16</a:t>
            </a:fld>
            <a:endParaRPr lang="en-US"/>
          </a:p>
        </p:txBody>
      </p:sp>
    </p:spTree>
    <p:extLst>
      <p:ext uri="{BB962C8B-B14F-4D97-AF65-F5344CB8AC3E}">
        <p14:creationId xmlns:p14="http://schemas.microsoft.com/office/powerpoint/2010/main" val="2777715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a:t>
            </a:r>
          </a:p>
          <a:p>
            <a:endParaRPr lang="en-US">
              <a:cs typeface="Calibri"/>
            </a:endParaRPr>
          </a:p>
          <a:p>
            <a:r>
              <a:rPr lang="en-US">
                <a:cs typeface="Calibri"/>
              </a:rPr>
              <a:t>And that’s all we’ve got for you! We’ll leave you with a list of all the games we talked about during this talk, and if anyone has any questions we're more than happy to answer them. We hope that you’re inspired to continue working on this game, play it with your friends, and continue design thinking throughout your day. </a:t>
            </a:r>
          </a:p>
          <a:p>
            <a:endParaRPr lang="en-US">
              <a:cs typeface="Calibri"/>
            </a:endParaRPr>
          </a:p>
          <a:p>
            <a:r>
              <a:rPr lang="en-US">
                <a:cs typeface="Calibri"/>
              </a:rPr>
              <a:t>If you see us in the </a:t>
            </a:r>
            <a:r>
              <a:rPr lang="en-US" err="1">
                <a:cs typeface="Calibri"/>
              </a:rPr>
              <a:t>freeplay</a:t>
            </a:r>
            <a:r>
              <a:rPr lang="en-US">
                <a:cs typeface="Calibri"/>
              </a:rPr>
              <a:t> room this weekend feel free to stop over and say hello! Thanks for your time and happy gaming!</a:t>
            </a:r>
          </a:p>
        </p:txBody>
      </p:sp>
      <p:sp>
        <p:nvSpPr>
          <p:cNvPr id="4" name="Slide Number Placeholder 3"/>
          <p:cNvSpPr>
            <a:spLocks noGrp="1"/>
          </p:cNvSpPr>
          <p:nvPr>
            <p:ph type="sldNum" sz="quarter" idx="5"/>
          </p:nvPr>
        </p:nvSpPr>
        <p:spPr/>
        <p:txBody>
          <a:bodyPr/>
          <a:lstStyle/>
          <a:p>
            <a:fld id="{76E10D6F-BD72-CF40-A81C-37A07F86FADE}" type="slidenum">
              <a:rPr lang="en-US" smtClean="0"/>
              <a:t>17</a:t>
            </a:fld>
            <a:endParaRPr lang="en-US"/>
          </a:p>
        </p:txBody>
      </p:sp>
    </p:spTree>
    <p:extLst>
      <p:ext uri="{BB962C8B-B14F-4D97-AF65-F5344CB8AC3E}">
        <p14:creationId xmlns:p14="http://schemas.microsoft.com/office/powerpoint/2010/main" val="2881829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18</a:t>
            </a:fld>
            <a:endParaRPr lang="en-US"/>
          </a:p>
        </p:txBody>
      </p:sp>
    </p:spTree>
    <p:extLst>
      <p:ext uri="{BB962C8B-B14F-4D97-AF65-F5344CB8AC3E}">
        <p14:creationId xmlns:p14="http://schemas.microsoft.com/office/powerpoint/2010/main" val="163724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a:t>
            </a:r>
            <a:r>
              <a:rPr lang="en-US" err="1">
                <a:cs typeface="Calibri"/>
              </a:rPr>
              <a:t>deepti</a:t>
            </a:r>
            <a:r>
              <a:rPr lang="en-US">
                <a:cs typeface="Calibri"/>
              </a:rPr>
              <a:t>&gt; So, just to set expectations, by the end of this workshop you will have filled out both worksheets you’ve got right now, or at least have plans to fill it out all, and you’ll be inspired to continue working on, creating, and playing RPGs. </a:t>
            </a:r>
          </a:p>
          <a:p>
            <a:endParaRPr lang="en-US">
              <a:cs typeface="Calibri"/>
            </a:endParaRPr>
          </a:p>
          <a:p>
            <a:r>
              <a:rPr lang="en-US">
                <a:cs typeface="Calibri"/>
              </a:rPr>
              <a:t>I’ll also add that if you feel like writing on your worksheets at any time, like jumping ahead or you’re inspired by something and you really need to write it down, PLEASE WRITE IT DOWN! We will not be offended if we see you writing on your papers instead of listening to us. Just keep in mind that we’ll be mainly focusing on each part in order, with dedicated workshop time for each. </a:t>
            </a:r>
          </a:p>
          <a:p>
            <a:endParaRPr lang="en-US">
              <a:cs typeface="Calibri"/>
            </a:endParaRPr>
          </a:p>
          <a:p>
            <a:r>
              <a:rPr lang="en-US">
                <a:cs typeface="Calibri"/>
              </a:rPr>
              <a:t>So we’ll start in the prologue, where we’ll go over why you should even consider making a table-top roleplaying game in the first place. Then we’ll focus on Part 1 of the worksheet, which is empathizing and defining the game. You’ll then get about 10 minutes of workshop time to fill out that first page of the worksheet, during which all of us will be floating around, checking chat, etc. to answer questions and help you brainstorm. Next, we’ll go over ideation and how to turn your actions into gameplay. This is one of the more difficult sections of the workshop, and we’ll definitely be available for help during the workshop time. Finally, we’ll talk about prototyping and writing the rules. You’ll also get workshop time for this. At the end of the presentation, we’ll talk about how all that you’ve done today is design thinking, what a fun gotcha moment, and then we’ll go over what you can do next with your worksheets or RPG ideas. </a:t>
            </a:r>
          </a:p>
          <a:p>
            <a:endParaRPr lang="en-US"/>
          </a:p>
        </p:txBody>
      </p:sp>
      <p:sp>
        <p:nvSpPr>
          <p:cNvPr id="4" name="Slide Number Placeholder 3"/>
          <p:cNvSpPr>
            <a:spLocks noGrp="1"/>
          </p:cNvSpPr>
          <p:nvPr>
            <p:ph type="sldNum" sz="quarter" idx="5"/>
          </p:nvPr>
        </p:nvSpPr>
        <p:spPr/>
        <p:txBody>
          <a:bodyPr/>
          <a:lstStyle/>
          <a:p>
            <a:fld id="{76E10D6F-BD72-CF40-A81C-37A07F86FADE}" type="slidenum">
              <a:rPr lang="en-US" smtClean="0"/>
              <a:t>2</a:t>
            </a:fld>
            <a:endParaRPr lang="en-US"/>
          </a:p>
        </p:txBody>
      </p:sp>
    </p:spTree>
    <p:extLst>
      <p:ext uri="{BB962C8B-B14F-4D97-AF65-F5344CB8AC3E}">
        <p14:creationId xmlns:p14="http://schemas.microsoft.com/office/powerpoint/2010/main" val="36815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&lt;nina&gt;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a typeface="Calibri"/>
                <a:cs typeface="Calibri"/>
              </a:rPr>
              <a:t>So, what is a TTRPG? I think if you're in this presentation you're probably familiar with the concept of a tabletop roleplaying game like Dungeons and Dragons.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a typeface="Calibri"/>
                <a:cs typeface="Calibri"/>
              </a:rPr>
              <a:t>That’s the thing you saw on </a:t>
            </a:r>
            <a:r>
              <a:rPr lang="en-US" sz="900" i="1" dirty="0">
                <a:ea typeface="Calibri"/>
                <a:cs typeface="Calibri"/>
              </a:rPr>
              <a:t>Stranger Things</a:t>
            </a:r>
            <a:r>
              <a:rPr lang="en-US" sz="900" i="0" dirty="0">
                <a:ea typeface="Calibri"/>
                <a:cs typeface="Calibri"/>
              </a:rPr>
              <a:t> or </a:t>
            </a:r>
            <a:r>
              <a:rPr lang="en-US" sz="900" i="1" dirty="0">
                <a:ea typeface="Calibri"/>
                <a:cs typeface="Calibri"/>
              </a:rPr>
              <a:t>Critical Role </a:t>
            </a:r>
            <a:r>
              <a:rPr lang="en-US" sz="900" i="0" dirty="0">
                <a:ea typeface="Calibri"/>
                <a:cs typeface="Calibri"/>
              </a:rPr>
              <a:t>or </a:t>
            </a:r>
            <a:r>
              <a:rPr lang="en-US" sz="900" i="1" dirty="0">
                <a:ea typeface="Calibri"/>
                <a:cs typeface="Calibri"/>
              </a:rPr>
              <a:t>Big Bang Theory </a:t>
            </a:r>
            <a:r>
              <a:rPr lang="en-US" sz="900" i="0" dirty="0">
                <a:ea typeface="Calibri"/>
                <a:cs typeface="Calibri"/>
              </a:rPr>
              <a:t>or </a:t>
            </a:r>
            <a:r>
              <a:rPr lang="en-US" sz="900" i="1" dirty="0">
                <a:ea typeface="Calibri"/>
                <a:cs typeface="Calibri"/>
              </a:rPr>
              <a:t>Community.</a:t>
            </a:r>
          </a:p>
          <a:p>
            <a:endParaRPr lang="en-US" sz="850" dirty="0">
              <a:latin typeface="Segoe UI"/>
              <a:cs typeface="Segoe UI"/>
            </a:endParaRPr>
          </a:p>
          <a:p>
            <a:r>
              <a:rPr lang="en-US" sz="850" dirty="0">
                <a:latin typeface="Segoe UI"/>
                <a:cs typeface="Segoe UI"/>
              </a:rPr>
              <a:t>Here characters from Netflix's </a:t>
            </a:r>
            <a:r>
              <a:rPr lang="en-US" sz="850" i="1" u="sng" dirty="0">
                <a:latin typeface="Segoe UI"/>
                <a:cs typeface="Segoe UI"/>
              </a:rPr>
              <a:t>Stranger Things</a:t>
            </a:r>
            <a:r>
              <a:rPr lang="en-US" sz="850" dirty="0">
                <a:latin typeface="Segoe UI"/>
                <a:cs typeface="Segoe UI"/>
              </a:rPr>
              <a:t> playing Dungeons and Dragons,</a:t>
            </a:r>
            <a:r>
              <a:rPr lang="en-US" sz="1200" dirty="0">
                <a:latin typeface="+mn-lt"/>
                <a:cs typeface="+mn-cs"/>
              </a:rPr>
              <a:t> and you can see the </a:t>
            </a:r>
            <a:r>
              <a:rPr lang="en-US" sz="850" dirty="0">
                <a:latin typeface="Segoe UI"/>
                <a:cs typeface="Segoe UI"/>
              </a:rPr>
              <a:t>two roles at the table: the Players,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and the Main Storyteller </a:t>
            </a:r>
          </a:p>
          <a:p>
            <a:r>
              <a:rPr lang="en-US" sz="850" b="1" dirty="0">
                <a:latin typeface="Segoe UI"/>
                <a:cs typeface="Segoe UI"/>
              </a:rPr>
              <a:t>&lt;click&gt;</a:t>
            </a:r>
            <a:r>
              <a:rPr lang="en-US" sz="850" dirty="0">
                <a:latin typeface="Segoe UI"/>
                <a:cs typeface="Segoe UI"/>
              </a:rPr>
              <a:t> </a:t>
            </a:r>
          </a:p>
          <a:p>
            <a:r>
              <a:rPr lang="en-US" sz="850" dirty="0">
                <a:latin typeface="Segoe UI"/>
                <a:cs typeface="Segoe UI"/>
              </a:rPr>
              <a:t>(also known as the Game Master or Dungeon Master or Main Storyteller, the terminology differs and is up to you.)</a:t>
            </a:r>
          </a:p>
          <a:p>
            <a:r>
              <a:rPr lang="en-US" sz="850" dirty="0">
                <a:latin typeface="Segoe UI"/>
                <a:cs typeface="Segoe UI"/>
              </a:rPr>
              <a:t>Everyone here is playing the game, but the Main Storyteller knows a lot more than the other players about the events that will be unfolding—they’ve probably prepared a series of scenes, quests, and enemies for the player to experience and meet. </a:t>
            </a:r>
          </a:p>
          <a:p>
            <a:endParaRPr lang="en-US" sz="850" dirty="0">
              <a:latin typeface="Segoe UI"/>
              <a:cs typeface="Segoe UI"/>
            </a:endParaRPr>
          </a:p>
          <a:p>
            <a:r>
              <a:rPr lang="en-US" sz="850" dirty="0">
                <a:latin typeface="Segoe UI"/>
                <a:cs typeface="Segoe UI"/>
              </a:rPr>
              <a:t>Now, the one-page game we’re discussing today could have a similar setup, or something different– like having no Main Storyteller at all. That’s totally up to you, but what’s generally the same across all roleplaying games—whether they’re D&amp;D 5e or a </a:t>
            </a:r>
            <a:r>
              <a:rPr lang="en-US" sz="850" dirty="0" err="1">
                <a:latin typeface="Segoe UI"/>
                <a:cs typeface="Segoe UI"/>
              </a:rPr>
              <a:t>onepage</a:t>
            </a:r>
            <a:r>
              <a:rPr lang="en-US" sz="850" dirty="0">
                <a:latin typeface="Segoe UI"/>
                <a:cs typeface="Segoe UI"/>
              </a:rPr>
              <a:t> RPG, is that all the players work together to tell a story. Although there can be goals or “winners”, generally all players “win” because they all tell a fun story and make memories together. </a:t>
            </a:r>
          </a:p>
          <a:p>
            <a:endParaRPr lang="en-US" sz="85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28-Aug-25 22:57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1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&lt;nina&gt;</a:t>
            </a:r>
          </a:p>
          <a:p>
            <a:r>
              <a:rPr lang="en-US">
                <a:ea typeface="Calibri"/>
                <a:cs typeface="Calibri"/>
              </a:rPr>
              <a:t>But why even make a one-page TTRPG?</a:t>
            </a:r>
          </a:p>
          <a:p>
            <a:endParaRPr lang="en-US">
              <a:ea typeface="Calibri"/>
              <a:cs typeface="Calibri"/>
            </a:endParaRPr>
          </a:p>
          <a:p>
            <a:r>
              <a:rPr lang="en-US">
                <a:ea typeface="Calibri"/>
                <a:cs typeface="Calibri"/>
              </a:rPr>
              <a:t>&lt;click&gt; In general, RPGs are outlets for people to share experiences and explore new ideas, &lt;click&gt; or raise awareness of a specific topic. </a:t>
            </a:r>
          </a:p>
          <a:p>
            <a:endParaRPr lang="en-US">
              <a:ea typeface="Calibri"/>
              <a:cs typeface="Calibri"/>
            </a:endParaRPr>
          </a:p>
          <a:p>
            <a:r>
              <a:rPr lang="en-US">
                <a:ea typeface="Calibri"/>
                <a:cs typeface="Calibri"/>
              </a:rPr>
              <a:t>Creating them is also a &lt;click&gt; design thinking exercise, requiring us to consider what we want to put into the game, what our audience wants </a:t>
            </a:r>
            <a:r>
              <a:rPr lang="en-US" i="1">
                <a:ea typeface="Calibri"/>
                <a:cs typeface="Calibri"/>
              </a:rPr>
              <a:t>from </a:t>
            </a:r>
            <a:r>
              <a:rPr lang="en-US">
                <a:ea typeface="Calibri"/>
                <a:cs typeface="Calibri"/>
              </a:rPr>
              <a:t>the game, and what can truly fit on one single page. </a:t>
            </a:r>
          </a:p>
          <a:p>
            <a:endParaRPr lang="en-US">
              <a:ea typeface="Calibri"/>
              <a:cs typeface="Calibri"/>
            </a:endParaRPr>
          </a:p>
          <a:p>
            <a:r>
              <a:rPr lang="en-US">
                <a:ea typeface="Calibri"/>
                <a:cs typeface="Calibri"/>
              </a:rPr>
              <a:t>And lastly, &lt;click&gt; one-page RPGs specifically tend to focuses on one core mechanic and experience. This makes them unique from other RPGs which could have a handful, a dozen, or an uncountable number of mechanics. Imagine playing a game where you roll a die just to see if something succeeded and check it against a stat of your enemy, then another die to see how much damage you do, and you roll several other dice given specific scenarios (like if you have Inspiration with a capital I). Now consider &lt;click&gt; Lasers and Feelings, a </a:t>
            </a:r>
            <a:r>
              <a:rPr lang="en-US" err="1">
                <a:ea typeface="Calibri"/>
                <a:cs typeface="Calibri"/>
              </a:rPr>
              <a:t>onepage</a:t>
            </a:r>
            <a:r>
              <a:rPr lang="en-US">
                <a:ea typeface="Calibri"/>
                <a:cs typeface="Calibri"/>
              </a:rPr>
              <a:t> RPG that spoofs the classic sci-fi genre, mixing Star Trek, Star Wars, Doctor Who, and truly any other science or fiction that players want to bring to the game. </a:t>
            </a:r>
          </a:p>
          <a:p>
            <a:endParaRPr lang="en-US">
              <a:ea typeface="Calibri"/>
              <a:cs typeface="Calibri"/>
            </a:endParaRPr>
          </a:p>
          <a:p>
            <a:r>
              <a:rPr lang="en-US">
                <a:ea typeface="Calibri"/>
                <a:cs typeface="Calibri"/>
              </a:rPr>
              <a:t>On this dense but singular page, they explain &lt;click&gt; character set up, in which players only have one stat to worry about, </a:t>
            </a:r>
            <a:r>
              <a:rPr lang="en-US">
                <a:cs typeface="Calibri"/>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how to set up your silly Star Trek parody ship, &lt;click&gt;</a:t>
            </a:r>
          </a:p>
          <a:p>
            <a:r>
              <a:rPr lang="en-US">
                <a:cs typeface="Calibri"/>
              </a:rPr>
              <a:t>a loose rule about making decisions, &lt;click&gt;</a:t>
            </a:r>
          </a:p>
          <a:p>
            <a:r>
              <a:rPr lang="en-US">
                <a:cs typeface="Calibri"/>
              </a:rPr>
              <a:t>and some fun optional randomization for the story. &lt;click&gt;</a:t>
            </a:r>
          </a:p>
          <a:p>
            <a:r>
              <a:rPr lang="en-US">
                <a:cs typeface="Calibri"/>
              </a:rPr>
              <a:t>There’s somehow even space for suggestions for the Game Master and a drawing of a space ship with some links.</a:t>
            </a:r>
          </a:p>
          <a:p>
            <a:endParaRPr lang="en-US">
              <a:cs typeface="Calibri"/>
            </a:endParaRPr>
          </a:p>
          <a:p>
            <a:r>
              <a:rPr lang="en-US">
                <a:cs typeface="Calibri"/>
              </a:rPr>
              <a:t>This is all GMs need—and all your players need–to play this game. This is what we’re aspiring to today, and you’ll each leave with a solid foundation of an idea or at least the process to create your own one page RPG. </a:t>
            </a:r>
          </a:p>
        </p:txBody>
      </p:sp>
      <p:sp>
        <p:nvSpPr>
          <p:cNvPr id="4" name="Slide Number Placeholder 3"/>
          <p:cNvSpPr>
            <a:spLocks noGrp="1"/>
          </p:cNvSpPr>
          <p:nvPr>
            <p:ph type="sldNum" sz="quarter" idx="5"/>
          </p:nvPr>
        </p:nvSpPr>
        <p:spPr/>
        <p:txBody>
          <a:bodyPr/>
          <a:lstStyle/>
          <a:p>
            <a:fld id="{76E10D6F-BD72-CF40-A81C-37A07F86FADE}" type="slidenum">
              <a:rPr lang="en-US" smtClean="0"/>
              <a:t>4</a:t>
            </a:fld>
            <a:endParaRPr lang="en-US"/>
          </a:p>
        </p:txBody>
      </p:sp>
    </p:spTree>
    <p:extLst>
      <p:ext uri="{BB962C8B-B14F-4D97-AF65-F5344CB8AC3E}">
        <p14:creationId xmlns:p14="http://schemas.microsoft.com/office/powerpoint/2010/main" val="278839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Deepti</a:t>
            </a:r>
            <a:endParaRPr lang="en-US">
              <a:ea typeface="Calibri"/>
              <a:cs typeface="Calibri"/>
            </a:endParaRPr>
          </a:p>
          <a:p>
            <a:pPr marL="171450" indent="-171450">
              <a:buFont typeface="Calibri"/>
              <a:buChar char="-"/>
            </a:pPr>
            <a:r>
              <a:rPr lang="en-US">
                <a:ea typeface="Calibri"/>
                <a:cs typeface="Calibri"/>
              </a:rPr>
              <a:t>So now that we know what we're building today, we can start making our RPGs by empathizing with our game's potential players and defining aspects of our game based on what we want our players to experience. </a:t>
            </a:r>
          </a:p>
          <a:p>
            <a:pPr marL="171450" indent="-171450">
              <a:buFont typeface="Calibri"/>
              <a:buChar char="-"/>
            </a:pPr>
            <a:r>
              <a:rPr lang="en-US">
                <a:ea typeface="Calibri"/>
                <a:cs typeface="Calibri"/>
              </a:rPr>
              <a:t>&lt;CLICK&gt; The first step is to brainstorm and research a few general topics you could turn into a game. These topics can be based on anything, you can make a game based on a genre, movies or TV shows you've seen, personal experiences like road tripping or doing your morning routine, or even a random Wikipedia article! Once you have a few ideas, pick your favorite topic that you’ll base your game on. For this presentation, we'll be running through the example with &lt;CLICK&gt; Cats</a:t>
            </a:r>
            <a:endParaRPr lang="en-US" strike="noStrike">
              <a:ea typeface="Calibri"/>
              <a:cs typeface="Calibri"/>
            </a:endParaRPr>
          </a:p>
          <a:p>
            <a:pPr marL="171450" indent="-171450">
              <a:buFont typeface="Calibri"/>
              <a:buChar char="-"/>
            </a:pPr>
            <a:r>
              <a:rPr lang="en-US">
                <a:ea typeface="Calibri"/>
                <a:cs typeface="Calibri"/>
              </a:rPr>
              <a:t>Now that you have a topic, &lt;CLICK&gt; you should think about what other external media you could use to inspire elements of your game. You can research existing references that are related to your topic, games that had engaging rules or mechanics, or even draw from your personal experience with your topic. </a:t>
            </a:r>
          </a:p>
          <a:p>
            <a:pPr marL="171450" indent="-171450">
              <a:buFont typeface="Calibri"/>
              <a:buChar char="-"/>
            </a:pPr>
            <a:r>
              <a:rPr lang="en-US">
                <a:ea typeface="Calibri"/>
                <a:cs typeface="Calibri"/>
              </a:rPr>
              <a:t>For example, if I was making a Cat RPG, I could be inspired by my own cat’s behaviors at home, as well as video games like Stray where you roam around the city as a cat, and even unrelated games like Chutes and Ladders and Dungeons and Dragons because I like its rules. </a:t>
            </a:r>
          </a:p>
          <a:p>
            <a:pPr marL="171450" indent="-171450">
              <a:buFont typeface="Calibri"/>
              <a:buChar char="-"/>
            </a:pPr>
            <a:r>
              <a:rPr lang="en-US">
                <a:ea typeface="Calibri"/>
                <a:cs typeface="Calibri"/>
              </a:rPr>
              <a:t>Once you have a few inspirations </a:t>
            </a:r>
            <a:r>
              <a:rPr lang="en-US"/>
              <a:t>&lt;CLICK&gt;</a:t>
            </a:r>
            <a:r>
              <a:rPr lang="en-US">
                <a:cs typeface="Calibri"/>
              </a:rPr>
              <a:t> </a:t>
            </a:r>
            <a:r>
              <a:rPr lang="en-US">
                <a:ea typeface="Calibri"/>
                <a:cs typeface="Calibri"/>
              </a:rPr>
              <a:t>you can use them to generate Theme words to describe the vibes of your game. How would you want a player to describe the world of your game? What sort of creatures or things exist in your inspirations, and could any of them be in your game’s world?</a:t>
            </a:r>
          </a:p>
          <a:p>
            <a:pPr marL="171450" indent="-171450">
              <a:buFont typeface="Calibri"/>
              <a:buChar char="-"/>
            </a:pPr>
            <a:r>
              <a:rPr lang="en-US">
                <a:ea typeface="Calibri"/>
                <a:cs typeface="Calibri"/>
              </a:rPr>
              <a:t> As you write down these descriptors, think about the ways you could illustrate your game’s themes to your players. If the game is supposed to be scary, how can you raise the stakes for the players? If it’s a silly game, how can players get silly?</a:t>
            </a:r>
          </a:p>
          <a:p>
            <a:pPr marL="171450" indent="-171450">
              <a:buFont typeface="Calibri"/>
              <a:buChar char="-"/>
            </a:pPr>
            <a:r>
              <a:rPr lang="en-US">
                <a:ea typeface="Calibri"/>
                <a:cs typeface="Calibri"/>
              </a:rPr>
              <a:t> For my Cat RPG, I'd want the game to have a chaotic and silly vibe, and I could say that cats in my game can be vocal, clumsy, spicy, etc. Or that they love yarn and tight spaces (based on my cat's own preferences for these things).</a:t>
            </a:r>
          </a:p>
          <a:p>
            <a:pPr marL="171450" indent="-171450">
              <a:buFont typeface="Calibri"/>
              <a:buChar char="-"/>
            </a:pPr>
            <a:r>
              <a:rPr lang="en-US">
                <a:ea typeface="Calibri"/>
                <a:cs typeface="Calibri"/>
              </a:rPr>
              <a:t>&lt;CLICK&gt; Once you have a sense of your game’s themes, you can start writing down common “actions” that characters could do to interact with the world or actions that could happen to them. Look back at your Inspirations and Themes and see if there’s any character-world interactions that happen frequently. What should players expect to be able to do or encounter as they play your game so that they feel the themes you wrote down earlier?</a:t>
            </a:r>
          </a:p>
          <a:p>
            <a:pPr marL="171450" indent="-171450">
              <a:buFont typeface="Calibri"/>
              <a:buChar char="-"/>
            </a:pPr>
            <a:r>
              <a:rPr lang="en-US">
                <a:ea typeface="Calibri"/>
                <a:cs typeface="Calibri"/>
              </a:rPr>
              <a:t>These actions are going to help us make our games’ rules and mechanics because in your game, the outcome of these actions will likely be determined by the game mechanics you create. In the Cat RPG, for example, I might want my players to embrace cats’ chaotic natures, so they might expect to be able to explore small spaces, hide from scary noises, interact with other animals/humans, be generally chaotic, etc. </a:t>
            </a:r>
          </a:p>
          <a:p>
            <a:pPr marL="171450" indent="-171450">
              <a:buFont typeface="Calibri"/>
              <a:buChar char="-"/>
            </a:pPr>
            <a:r>
              <a:rPr lang="en-US">
                <a:ea typeface="Calibri"/>
                <a:cs typeface="Calibri"/>
              </a:rPr>
              <a:t>With these actions in mind, I’d want to think about how players can determine whether their actions succeed or fail and how I can make these actions feel chaotic in gameplay (which we’ll go more into detail later).</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a:cs typeface="Calibri"/>
              </a:rPr>
              <a:t>(</a:t>
            </a:r>
            <a:r>
              <a:rPr lang="en-US">
                <a:ea typeface="Calibri"/>
                <a:cs typeface="Calibri"/>
              </a:rPr>
              <a:t>Slide gives instructions and tips on how to fill out Part 1 of the worksheet, and what to think about as they fill it out)</a:t>
            </a:r>
          </a:p>
          <a:p>
            <a:pPr marL="171450" indent="-171450">
              <a:buFont typeface="Calibri"/>
              <a:buChar char="-"/>
            </a:pPr>
            <a:r>
              <a:rPr lang="en-US">
                <a:ea typeface="Calibri"/>
                <a:cs typeface="Calibri"/>
              </a:rPr>
              <a:t>Deleted content:</a:t>
            </a: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sz="1200">
                <a:latin typeface="Gill Sans Nova Light_MSFontService"/>
              </a:rPr>
              <a:t>What is unique about those "actions"? </a:t>
            </a:r>
          </a:p>
          <a:p>
            <a:pPr marL="171450" indent="-171450">
              <a:buFont typeface="Calibri"/>
              <a:buChar char="-"/>
              <a:defRPr/>
            </a:pPr>
            <a:r>
              <a:rPr lang="en-US" sz="1200" strike="noStrike">
                <a:latin typeface="Gill Sans Nova Light_MSFontService"/>
              </a:rPr>
              <a:t>How could you portray that "unique-ness" into a game, like a "game mechanic"?</a:t>
            </a:r>
            <a:endParaRPr lang="en-US"/>
          </a:p>
          <a:p>
            <a:pPr marL="171450" marR="0" lvl="0" indent="-171450" algn="l" defTabSz="914400">
              <a:lnSpc>
                <a:spcPct val="100000"/>
              </a:lnSpc>
              <a:spcBef>
                <a:spcPts val="0"/>
              </a:spcBef>
              <a:spcAft>
                <a:spcPts val="0"/>
              </a:spcAft>
              <a:buClrTx/>
              <a:buSzTx/>
              <a:buFont typeface="Calibri"/>
              <a:buChar char="-"/>
              <a:tabLst/>
              <a:defRPr/>
            </a:pPr>
            <a:r>
              <a:rPr lang="en-US"/>
              <a:t>How can those "actions" be illustrated in gameplay, to help players really experience what it’s like to do those things?</a:t>
            </a:r>
            <a:endParaRPr lang="en-US">
              <a:ea typeface="Calibri"/>
              <a:cs typeface="Calibri"/>
            </a:endParaRPr>
          </a:p>
          <a:p>
            <a:pPr marL="171450" marR="0" lvl="0" indent="-171450" algn="l" defTabSz="914400">
              <a:lnSpc>
                <a:spcPct val="100000"/>
              </a:lnSpc>
              <a:spcBef>
                <a:spcPts val="0"/>
              </a:spcBef>
              <a:spcAft>
                <a:spcPts val="0"/>
              </a:spcAft>
              <a:buClrTx/>
              <a:buSzTx/>
              <a:buFont typeface="Calibri"/>
              <a:buChar char="-"/>
              <a:tabLst/>
              <a:defRPr/>
            </a:pPr>
            <a:r>
              <a:rPr lang="en-US">
                <a:ea typeface="Calibri"/>
                <a:cs typeface="Calibri"/>
              </a:rPr>
              <a:t>These actions are going to serve as the basis for our game’s mechanics which will help us determine the outcome of , so as you’re writing them down start thinking about ways that they can be illustrated in gameplay </a:t>
            </a:r>
          </a:p>
          <a:p>
            <a:pPr marL="171450" marR="0" lvl="0" indent="-171450" algn="l" defTabSz="914400">
              <a:lnSpc>
                <a:spcPct val="100000"/>
              </a:lnSpc>
              <a:spcBef>
                <a:spcPts val="0"/>
              </a:spcBef>
              <a:spcAft>
                <a:spcPts val="0"/>
              </a:spcAft>
              <a:buClrTx/>
              <a:buSzTx/>
              <a:buFont typeface="Calibri"/>
              <a:buChar char="-"/>
              <a:tabLst/>
              <a:defRPr/>
            </a:pPr>
            <a:r>
              <a:rPr lang="en-US" strike="sngStrike">
                <a:ea typeface="Calibri"/>
                <a:cs typeface="Calibri"/>
              </a:rPr>
              <a:t>fleshing out what our game should look like from the players' perspective.</a:t>
            </a:r>
            <a:r>
              <a:rPr lang="en-US">
                <a:ea typeface="Calibri"/>
                <a:cs typeface="Calibri"/>
              </a:rPr>
              <a:t> </a:t>
            </a:r>
            <a:endParaRPr lang="en-US">
              <a:cs typeface="Calibri" panose="020F0502020204030204"/>
            </a:endParaRPr>
          </a:p>
          <a:p>
            <a:pPr marL="171450" indent="-171450">
              <a:buFont typeface="Calibri"/>
              <a:buChar char="-"/>
            </a:pPr>
            <a:endParaRPr lang="en-US">
              <a:latin typeface="Gill Sans Nova Light_MSFontService"/>
              <a:ea typeface="Calibri"/>
              <a:cs typeface="Calibri"/>
            </a:endParaRP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5</a:t>
            </a:fld>
            <a:endParaRPr lang="en-US"/>
          </a:p>
        </p:txBody>
      </p:sp>
    </p:spTree>
    <p:extLst>
      <p:ext uri="{BB962C8B-B14F-4D97-AF65-F5344CB8AC3E}">
        <p14:creationId xmlns:p14="http://schemas.microsoft.com/office/powerpoint/2010/main" val="2347707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Deepti</a:t>
            </a:r>
            <a:endParaRPr lang="en-US" dirty="0">
              <a:ea typeface="Calibri"/>
              <a:cs typeface="Calibri"/>
            </a:endParaRPr>
          </a:p>
          <a:p>
            <a:pPr marL="171450" indent="-171450">
              <a:buFont typeface="Calibri"/>
              <a:buChar char="-"/>
            </a:pPr>
            <a:r>
              <a:rPr lang="en-US" dirty="0">
                <a:ea typeface="Calibri"/>
                <a:cs typeface="Calibri"/>
              </a:rPr>
              <a:t>So now we’re going to take about 10 minutes to fill out Part 1 of the worksheet, where you’ll be doing some topic generation and light research so that once you pick your RPG topic you can fill out your Inspirations, Themes, and Actions. A few notes before you get started:</a:t>
            </a:r>
          </a:p>
          <a:p>
            <a:pPr marL="628650" lvl="1" indent="-171450">
              <a:buFont typeface="Calibri"/>
              <a:buChar char="-"/>
            </a:pPr>
            <a:r>
              <a:rPr lang="en-US" dirty="0">
                <a:ea typeface="Calibri"/>
                <a:cs typeface="Calibri"/>
              </a:rPr>
              <a:t>This is a brainstorming phase so don’t edit yourself just yet! </a:t>
            </a:r>
          </a:p>
          <a:p>
            <a:pPr marL="628650" lvl="1" indent="-171450">
              <a:buFont typeface="Calibri"/>
              <a:buChar char="-"/>
            </a:pPr>
            <a:r>
              <a:rPr lang="en-US" dirty="0">
                <a:ea typeface="Calibri"/>
                <a:cs typeface="Calibri"/>
              </a:rPr>
              <a:t>Put every idea on the page even if you’re not sure if you’ll use it, and feel free to update other sections in this part as you think of new things. </a:t>
            </a:r>
          </a:p>
          <a:p>
            <a:pPr marL="628650" lvl="1" indent="-171450">
              <a:buFont typeface="Calibri"/>
              <a:buChar char="-"/>
            </a:pPr>
            <a:r>
              <a:rPr lang="en-US" dirty="0">
                <a:ea typeface="Calibri"/>
                <a:cs typeface="Calibri"/>
              </a:rPr>
              <a:t>Most importantly, we’re only building a first draft today so NOTHING HAS TO BE PERFECT! Focus on getting something workable on the page, if you need help or have any question we’ll be walking around in-person and monitoring the chat for virtual participants! </a:t>
            </a:r>
          </a:p>
          <a:p>
            <a:pPr marL="628650" lvl="1" indent="-171450">
              <a:buFont typeface="Calibri"/>
              <a:buChar char="-"/>
            </a:pPr>
            <a:r>
              <a:rPr lang="en-US" b="1" dirty="0">
                <a:ea typeface="Calibri"/>
                <a:cs typeface="Calibri"/>
              </a:rPr>
              <a:t>IF YOU WANT TO SEE A FULLY FILLED OUT WORKSHEET EXAMPLE,</a:t>
            </a:r>
            <a:r>
              <a:rPr lang="en-US" b="0" dirty="0">
                <a:ea typeface="Calibri"/>
                <a:cs typeface="Calibri"/>
              </a:rPr>
              <a:t> you can find one at our </a:t>
            </a:r>
            <a:r>
              <a:rPr lang="en-US" b="0" dirty="0" err="1">
                <a:ea typeface="Calibri"/>
                <a:cs typeface="Calibri"/>
              </a:rPr>
              <a:t>tinyurl</a:t>
            </a:r>
            <a:r>
              <a:rPr lang="en-US" b="0" dirty="0">
                <a:ea typeface="Calibri"/>
                <a:cs typeface="Calibri"/>
              </a:rPr>
              <a:t> in the “worksheets” section. I filled out the worksheets to make my “Cats in the City” game.</a:t>
            </a:r>
            <a:endParaRPr lang="en-US" b="1"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dirty="0">
                <a:ea typeface="Calibri"/>
                <a:cs typeface="Calibri"/>
              </a:rPr>
              <a:t>This workshop time will be about 10 minutes to fill out Part 1 of the worksheet, </a:t>
            </a:r>
          </a:p>
          <a:p>
            <a:pPr marL="171450" indent="-171450">
              <a:buFont typeface="Calibri"/>
              <a:buChar char="-"/>
            </a:pPr>
            <a:r>
              <a:rPr lang="en-US" dirty="0">
                <a:ea typeface="Calibri"/>
                <a:cs typeface="Calibri"/>
              </a:rPr>
              <a:t>the goal of this section is to brainstorm without filter so that they have plenty of ideas to choose from in the next sections</a:t>
            </a:r>
          </a:p>
          <a:p>
            <a:pPr marL="171450" indent="-171450">
              <a:buFont typeface="Calibri"/>
              <a:buChar char="-"/>
            </a:pPr>
            <a:r>
              <a:rPr lang="en-US" dirty="0">
                <a:ea typeface="Calibri"/>
                <a:cs typeface="Calibri"/>
              </a:rPr>
              <a:t>We'll also provide an example worksheet that we've filled out to give them a sense of what it might look like</a:t>
            </a:r>
          </a:p>
          <a:p>
            <a:endParaRPr lang="en-US" dirty="0"/>
          </a:p>
        </p:txBody>
      </p:sp>
      <p:sp>
        <p:nvSpPr>
          <p:cNvPr id="4" name="Slide Number Placeholder 3"/>
          <p:cNvSpPr>
            <a:spLocks noGrp="1"/>
          </p:cNvSpPr>
          <p:nvPr>
            <p:ph type="sldNum" sz="quarter" idx="5"/>
          </p:nvPr>
        </p:nvSpPr>
        <p:spPr/>
        <p:txBody>
          <a:bodyPr/>
          <a:lstStyle/>
          <a:p>
            <a:fld id="{76E10D6F-BD72-CF40-A81C-37A07F86FADE}" type="slidenum">
              <a:rPr lang="en-US" smtClean="0"/>
              <a:t>6</a:t>
            </a:fld>
            <a:endParaRPr lang="en-US"/>
          </a:p>
        </p:txBody>
      </p:sp>
    </p:spTree>
    <p:extLst>
      <p:ext uri="{BB962C8B-B14F-4D97-AF65-F5344CB8AC3E}">
        <p14:creationId xmlns:p14="http://schemas.microsoft.com/office/powerpoint/2010/main" val="53932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&lt;nina&gt;</a:t>
            </a:r>
          </a:p>
          <a:p>
            <a:endParaRPr lang="en-US" dirty="0">
              <a:cs typeface="Calibri"/>
            </a:endParaRPr>
          </a:p>
          <a:p>
            <a:r>
              <a:rPr lang="en-US" dirty="0">
                <a:cs typeface="Calibri"/>
              </a:rPr>
              <a:t>You’ve brainstormed some actions, now let’s turn those into gameplay. </a:t>
            </a:r>
          </a:p>
          <a:p>
            <a:endParaRPr lang="en-US" dirty="0">
              <a:cs typeface="Calibri"/>
            </a:endParaRPr>
          </a:p>
          <a:p>
            <a:r>
              <a:rPr lang="en-US" dirty="0">
                <a:cs typeface="Calibri"/>
              </a:rPr>
              <a:t>The core of any RPG, or any game really, is it’s “mechanics”. &lt;click&gt; The “Mechanics” of a game are the rules and parts of a game that govern and guide the player’s actions, and also how the game responds to those actions. </a:t>
            </a:r>
          </a:p>
          <a:p>
            <a:endParaRPr lang="en-US" dirty="0">
              <a:cs typeface="Calibri"/>
            </a:endParaRPr>
          </a:p>
          <a:p>
            <a:r>
              <a:rPr lang="en-US" dirty="0">
                <a:cs typeface="Calibri"/>
              </a:rPr>
              <a:t>When players make a decision, mechanics help determine the outcome. For example, in the simple board game Snakes and Ladders, there’s only one decision for players to make, without a choice: roll the dice. Since the goal is to get to the top of the board, the only way to do so is by rolling and moving that many spaces. But the mechanics of the snakes and ladders determines how that action goes–if you roll a 4, &lt;click&gt; then you go up the board, to simulate climbing a ladder, from space number 4 to space number 14. </a:t>
            </a:r>
          </a:p>
          <a:p>
            <a:endParaRPr lang="en-US" dirty="0">
              <a:cs typeface="Calibri"/>
            </a:endParaRPr>
          </a:p>
          <a:p>
            <a:r>
              <a:rPr lang="en-US" dirty="0">
                <a:cs typeface="Calibri"/>
              </a:rPr>
              <a:t>On your next turn, if you roll a two, &lt;click&gt; you’ll slide right down the snake to space number 6. In this way, Snakes and Ladders pretends you’re really climbing and sliding, even if you’re playing on a flat board. </a:t>
            </a:r>
          </a:p>
          <a:p>
            <a:endParaRPr lang="en-US" dirty="0">
              <a:cs typeface="Calibri"/>
            </a:endParaRPr>
          </a:p>
          <a:p>
            <a:r>
              <a:rPr lang="en-US" dirty="0">
                <a:cs typeface="Calibri"/>
              </a:rPr>
              <a:t>But this is a relatively simple game. How could we level this up into an RPG? Currently in the game snakes and ladders, every player is exactly the same. Rolling the same dice, moving along the board the same. But imagine that you could create your own character for Snakes and ladders-- &lt;click&gt; we could consider what might make players feel </a:t>
            </a:r>
            <a:r>
              <a:rPr lang="en-US" b="1" dirty="0">
                <a:cs typeface="Calibri"/>
              </a:rPr>
              <a:t>special.</a:t>
            </a:r>
            <a:r>
              <a:rPr lang="en-US" b="0" dirty="0">
                <a:cs typeface="Calibri"/>
              </a:rPr>
              <a:t> And how can those quirks impact the mechanic of climbing ladders and sliding down snakes?</a:t>
            </a:r>
          </a:p>
          <a:p>
            <a:endParaRPr lang="en-US" b="0" dirty="0">
              <a:cs typeface="Calibri"/>
            </a:endParaRPr>
          </a:p>
          <a:p>
            <a:r>
              <a:rPr lang="en-US" b="0" dirty="0">
                <a:cs typeface="Calibri"/>
              </a:rPr>
              <a:t>Maybe a character has a background in climbing ladders, so they actually get to climb one extra row--but they’ll also slide down any slides they land on, even if it’s midway through the slide. Maybe another character is particularly sticky, and thus resistant to slides– maybe they only slide half the distance of the slide, but they can also only climb half the distance of the ladder.</a:t>
            </a:r>
          </a:p>
          <a:p>
            <a:endParaRPr lang="en-US" b="0" dirty="0">
              <a:cs typeface="Calibri"/>
            </a:endParaRPr>
          </a:p>
          <a:p>
            <a:r>
              <a:rPr lang="en-US" b="0" dirty="0">
                <a:cs typeface="Calibri"/>
              </a:rPr>
              <a:t>These choices not only help people build the backstories of their characters and interact with the </a:t>
            </a:r>
            <a:r>
              <a:rPr lang="en-US" b="0" dirty="0" err="1">
                <a:cs typeface="Calibri"/>
              </a:rPr>
              <a:t>gameworld</a:t>
            </a:r>
            <a:r>
              <a:rPr lang="en-US" b="0" dirty="0">
                <a:cs typeface="Calibri"/>
              </a:rPr>
              <a:t> in interesting ways, but they also directly impact the mechanics of the game. With just a simple change of customization for players, we can make the simple game of climbing and sliding into an epic storytelling game about a party of heroes trying to withstand the trials and tribulations of a cursed forest full of.. Snakes and ladders.</a:t>
            </a:r>
            <a:endParaRPr lang="en-US" dirty="0">
              <a:cs typeface="Calibri"/>
            </a:endParaRPr>
          </a:p>
        </p:txBody>
      </p:sp>
      <p:sp>
        <p:nvSpPr>
          <p:cNvPr id="4" name="Slide Number Placeholder 3"/>
          <p:cNvSpPr>
            <a:spLocks noGrp="1"/>
          </p:cNvSpPr>
          <p:nvPr>
            <p:ph type="sldNum" sz="quarter" idx="5"/>
          </p:nvPr>
        </p:nvSpPr>
        <p:spPr/>
        <p:txBody>
          <a:bodyPr/>
          <a:lstStyle/>
          <a:p>
            <a:fld id="{76E10D6F-BD72-CF40-A81C-37A07F86FADE}" type="slidenum">
              <a:rPr lang="en-US" smtClean="0"/>
              <a:t>7</a:t>
            </a:fld>
            <a:endParaRPr lang="en-US"/>
          </a:p>
        </p:txBody>
      </p:sp>
    </p:spTree>
    <p:extLst>
      <p:ext uri="{BB962C8B-B14F-4D97-AF65-F5344CB8AC3E}">
        <p14:creationId xmlns:p14="http://schemas.microsoft.com/office/powerpoint/2010/main" val="2963268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E22D8-79F2-90CD-D5EE-D8DCB1373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D5012-4B58-DFCC-F9D2-D610B60D5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29AB4-6A49-2675-25E3-F5AF34BB9DB1}"/>
              </a:ext>
            </a:extLst>
          </p:cNvPr>
          <p:cNvSpPr>
            <a:spLocks noGrp="1"/>
          </p:cNvSpPr>
          <p:nvPr>
            <p:ph type="body" idx="1"/>
          </p:nvPr>
        </p:nvSpPr>
        <p:spPr/>
        <p:txBody>
          <a:bodyPr/>
          <a:lstStyle/>
          <a:p>
            <a:r>
              <a:rPr lang="en-US">
                <a:cs typeface="Calibri"/>
              </a:rPr>
              <a:t>&lt;</a:t>
            </a:r>
            <a:r>
              <a:rPr lang="en-US" err="1">
                <a:cs typeface="Calibri"/>
              </a:rPr>
              <a:t>nina</a:t>
            </a:r>
            <a:r>
              <a:rPr lang="en-US">
                <a:cs typeface="Calibri"/>
              </a:rPr>
              <a:t>&gt; </a:t>
            </a:r>
          </a:p>
          <a:p>
            <a:endParaRPr lang="en-US">
              <a:cs typeface="Calibri"/>
            </a:endParaRPr>
          </a:p>
          <a:p>
            <a:endParaRPr lang="en-US">
              <a:cs typeface="Calibri"/>
            </a:endParaRPr>
          </a:p>
          <a:p>
            <a:r>
              <a:rPr lang="en-US">
                <a:cs typeface="Calibri"/>
              </a:rPr>
              <a:t>Soon you’ll get 15 minutes to work on turning your own actions into mechanics. In order to do that, take a look at your actions. What is an action that needs an outcome, and can have some randomness?</a:t>
            </a:r>
          </a:p>
          <a:p>
            <a:endParaRPr lang="en-US">
              <a:cs typeface="Calibri"/>
            </a:endParaRPr>
          </a:p>
          <a:p>
            <a:r>
              <a:rPr lang="en-US">
                <a:cs typeface="Calibri"/>
              </a:rPr>
              <a:t>Let’s take a look at Dungeons and Dragons 5e. One of the main actions you can do is fight. What are all the things that go into fighting? &lt;click&gt; What are the actions? &lt;click&gt;</a:t>
            </a:r>
          </a:p>
          <a:p>
            <a:endParaRPr lang="en-US">
              <a:cs typeface="Calibri"/>
            </a:endParaRPr>
          </a:p>
          <a:p>
            <a:r>
              <a:rPr lang="en-US">
                <a:cs typeface="Calibri"/>
              </a:rPr>
              <a:t>Well, for starters you might be swinging a sword, casting a spell, or throwing your fists. Let’s pick swinging a sword: to figure out the outcome that action, you’d need to know &lt;click&gt; the things impacting that action. &lt;click&gt; So how strong are you? What type of weapon are you swinging? And how strong is the enemy’s armor? </a:t>
            </a:r>
          </a:p>
          <a:p>
            <a:endParaRPr lang="en-US">
              <a:cs typeface="Calibri"/>
            </a:endParaRPr>
          </a:p>
          <a:p>
            <a:r>
              <a:rPr lang="en-US">
                <a:cs typeface="Calibri"/>
              </a:rPr>
              <a:t>Each of these things contributes to &lt;click&gt; the mechanic of fighting– &lt;click&gt; and in D&amp;D 5e they’re known as attributes, weapon stats, and armor class respectively. This is just one part of the larger system of D&amp;D 5e—you can see how work like this scales into massive RPGs and huge tomes of books.</a:t>
            </a:r>
          </a:p>
          <a:p>
            <a:endParaRPr lang="en-US">
              <a:cs typeface="Calibri"/>
            </a:endParaRPr>
          </a:p>
          <a:p>
            <a:r>
              <a:rPr lang="en-US">
                <a:cs typeface="Calibri"/>
              </a:rPr>
              <a:t>But for today, we’re looking to write just a one page RPG. So perhaps a one-page RPG variant would not get so detailed as include the type of weapon and the weapon stat, or you could simplify enemy armor to just rolling against the amount of health an enemy has.</a:t>
            </a:r>
          </a:p>
        </p:txBody>
      </p:sp>
      <p:sp>
        <p:nvSpPr>
          <p:cNvPr id="4" name="Slide Number Placeholder 3">
            <a:extLst>
              <a:ext uri="{FF2B5EF4-FFF2-40B4-BE49-F238E27FC236}">
                <a16:creationId xmlns:a16="http://schemas.microsoft.com/office/drawing/2014/main" id="{E37652F1-F462-1DA7-7277-00ABB822A5BB}"/>
              </a:ext>
            </a:extLst>
          </p:cNvPr>
          <p:cNvSpPr>
            <a:spLocks noGrp="1"/>
          </p:cNvSpPr>
          <p:nvPr>
            <p:ph type="sldNum" sz="quarter" idx="5"/>
          </p:nvPr>
        </p:nvSpPr>
        <p:spPr/>
        <p:txBody>
          <a:bodyPr/>
          <a:lstStyle/>
          <a:p>
            <a:fld id="{76E10D6F-BD72-CF40-A81C-37A07F86FADE}" type="slidenum">
              <a:rPr lang="en-US" smtClean="0"/>
              <a:t>8</a:t>
            </a:fld>
            <a:endParaRPr lang="en-US"/>
          </a:p>
        </p:txBody>
      </p:sp>
    </p:spTree>
    <p:extLst>
      <p:ext uri="{BB962C8B-B14F-4D97-AF65-F5344CB8AC3E}">
        <p14:creationId xmlns:p14="http://schemas.microsoft.com/office/powerpoint/2010/main" val="37126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00B53-899B-654B-7FA3-2F6CF43EE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FE116-F63A-60D4-1443-163F08C86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0692F5-55B7-4B23-D09A-933A33C3D98A}"/>
              </a:ext>
            </a:extLst>
          </p:cNvPr>
          <p:cNvSpPr>
            <a:spLocks noGrp="1"/>
          </p:cNvSpPr>
          <p:nvPr>
            <p:ph type="body" idx="1"/>
          </p:nvPr>
        </p:nvSpPr>
        <p:spPr/>
        <p:txBody>
          <a:bodyPr/>
          <a:lstStyle/>
          <a:p>
            <a:r>
              <a:rPr lang="en-US" dirty="0">
                <a:cs typeface="Calibri"/>
              </a:rPr>
              <a:t>&lt;nina&gt; </a:t>
            </a:r>
          </a:p>
          <a:p>
            <a:endParaRPr lang="en-US" dirty="0">
              <a:cs typeface="Calibri"/>
            </a:endParaRPr>
          </a:p>
          <a:p>
            <a:r>
              <a:rPr lang="en-US" dirty="0">
                <a:cs typeface="Calibri"/>
              </a:rPr>
              <a:t>So when you’re considering the actions you want to turn into a mechanic, ask yourself: &lt;click&gt;</a:t>
            </a:r>
          </a:p>
          <a:p>
            <a:pPr marL="171450" indent="-171450">
              <a:buFontTx/>
              <a:buChar char="-"/>
            </a:pPr>
            <a:r>
              <a:rPr lang="en-US" dirty="0">
                <a:cs typeface="Calibri"/>
              </a:rPr>
              <a:t>What information helps determine the outcome?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Is there randomness involved?</a:t>
            </a:r>
          </a:p>
          <a:p>
            <a:pPr marL="0" indent="0">
              <a:buFontTx/>
              <a:buNone/>
            </a:pPr>
            <a:endParaRPr lang="en-US" dirty="0">
              <a:cs typeface="Calibri"/>
            </a:endParaRPr>
          </a:p>
          <a:p>
            <a:r>
              <a:rPr lang="en-US" dirty="0">
                <a:cs typeface="Calibri"/>
              </a:rPr>
              <a:t>Keep in mind that randomness doesn’t have to be dice. There are plenty of other tools of chance. In a game aptly named 10 Candles, &lt;click&gt; literal candles determine some of the outcomes. When a candle blows out, the game ends, regardless of whether someone blew the candle out on purpose, by accident, or if it was the wind.</a:t>
            </a:r>
          </a:p>
          <a:p>
            <a:endParaRPr lang="en-US" dirty="0">
              <a:cs typeface="Calibri"/>
            </a:endParaRPr>
          </a:p>
          <a:p>
            <a:r>
              <a:rPr lang="en-US" dirty="0">
                <a:cs typeface="Calibri"/>
              </a:rPr>
              <a:t> In a game I made called “Road Trippin”, &lt;click&gt; real-world maps are the game maps. Players literally visit the road side attractions and restrooms on their way to a destination of their choosing, and the length of the game determines the length of the road trip in miles. </a:t>
            </a:r>
          </a:p>
          <a:p>
            <a:endParaRPr lang="en-US" dirty="0">
              <a:cs typeface="Calibri"/>
            </a:endParaRPr>
          </a:p>
          <a:p>
            <a:r>
              <a:rPr lang="en-US" dirty="0">
                <a:cs typeface="Calibri"/>
              </a:rPr>
              <a:t>Games also use things like &lt;click&gt; decks of cards, Jenga towers, stopwatches, and silent bidding to add interesting randomness to the game. Consider the game “The Quiet Year” where you work with other players to tell the story of a village. The story plot points are randomized with a deck of cards– you draw a card and the suit of that card correlates to the season you’re in, while the value tells you what kind of event happens to the village. </a:t>
            </a:r>
          </a:p>
          <a:p>
            <a:endParaRPr lang="en-US" dirty="0">
              <a:cs typeface="Calibri"/>
            </a:endParaRPr>
          </a:p>
          <a:p>
            <a:r>
              <a:rPr lang="en-US" dirty="0">
                <a:cs typeface="Calibri"/>
              </a:rPr>
              <a:t>Or in another game I made, called “Do you copy?”, players only have 15 minutes to tell a story. Utilizing timers and stopwatches, the number in the last position of the stopwatch when you make a decision is the number you’ve rolled. So you can wait longer to verbally make a decision to sway the outcome, but in doing so you’re losing some of the previous 15 minutes. </a:t>
            </a:r>
          </a:p>
          <a:p>
            <a:endParaRPr lang="en-US" dirty="0">
              <a:cs typeface="Calibri"/>
            </a:endParaRPr>
          </a:p>
          <a:p>
            <a:r>
              <a:rPr lang="en-US" dirty="0">
                <a:cs typeface="Calibri"/>
              </a:rPr>
              <a:t>The best one-page RPGs use thematic, immersive ways to determine outcomes. Maybe the mechanics aren’t as practical for long campaigns where players could learn to cheat the system or get tired of the activity, but for a one-shot game, it’s more than enough. </a:t>
            </a:r>
          </a:p>
        </p:txBody>
      </p:sp>
      <p:sp>
        <p:nvSpPr>
          <p:cNvPr id="4" name="Slide Number Placeholder 3">
            <a:extLst>
              <a:ext uri="{FF2B5EF4-FFF2-40B4-BE49-F238E27FC236}">
                <a16:creationId xmlns:a16="http://schemas.microsoft.com/office/drawing/2014/main" id="{9B8A7081-D637-4D18-88A0-64536283ACC0}"/>
              </a:ext>
            </a:extLst>
          </p:cNvPr>
          <p:cNvSpPr>
            <a:spLocks noGrp="1"/>
          </p:cNvSpPr>
          <p:nvPr>
            <p:ph type="sldNum" sz="quarter" idx="5"/>
          </p:nvPr>
        </p:nvSpPr>
        <p:spPr/>
        <p:txBody>
          <a:bodyPr/>
          <a:lstStyle/>
          <a:p>
            <a:fld id="{76E10D6F-BD72-CF40-A81C-37A07F86FADE}" type="slidenum">
              <a:rPr lang="en-US" smtClean="0"/>
              <a:t>9</a:t>
            </a:fld>
            <a:endParaRPr lang="en-US"/>
          </a:p>
        </p:txBody>
      </p:sp>
    </p:spTree>
    <p:extLst>
      <p:ext uri="{BB962C8B-B14F-4D97-AF65-F5344CB8AC3E}">
        <p14:creationId xmlns:p14="http://schemas.microsoft.com/office/powerpoint/2010/main" val="18908655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8.sv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svg"/><Relationship Id="rId3" Type="http://schemas.openxmlformats.org/officeDocument/2006/relationships/image" Target="../media/image20.svg"/><Relationship Id="rId7" Type="http://schemas.openxmlformats.org/officeDocument/2006/relationships/image" Target="../media/image10.svg"/><Relationship Id="rId12"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6.svg"/><Relationship Id="rId5" Type="http://schemas.openxmlformats.org/officeDocument/2006/relationships/image" Target="../media/image8.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svg"/><Relationship Id="rId3" Type="http://schemas.openxmlformats.org/officeDocument/2006/relationships/image" Target="../media/image22.svg"/><Relationship Id="rId7" Type="http://schemas.openxmlformats.org/officeDocument/2006/relationships/image" Target="../media/image12.svg"/><Relationship Id="rId12"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svg"/><Relationship Id="rId5" Type="http://schemas.openxmlformats.org/officeDocument/2006/relationships/image" Target="../media/image12.svg"/><Relationship Id="rId10"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1054916"/>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2234175"/>
            <a:ext cx="10058400" cy="365760"/>
          </a:xfrm>
        </p:spPr>
        <p:txBody>
          <a:bodyPr>
            <a:noAutofit/>
          </a:bodyPr>
          <a:lstStyle>
            <a:lvl1pPr marL="0" indent="0" algn="ctr">
              <a:buNone/>
              <a:defRPr sz="2000" cap="all" spc="300" baseline="0">
                <a:latin typeface="Aptos" panose="020B00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reeform 11">
            <a:extLst>
              <a:ext uri="{FF2B5EF4-FFF2-40B4-BE49-F238E27FC236}">
                <a16:creationId xmlns:a16="http://schemas.microsoft.com/office/drawing/2014/main" id="{6BCB80F8-76C5-7477-4C73-77682F26129F}"/>
              </a:ext>
            </a:extLst>
          </p:cNvPr>
          <p:cNvSpPr/>
          <p:nvPr userDrawn="1"/>
        </p:nvSpPr>
        <p:spPr>
          <a:xfrm>
            <a:off x="11786139" y="84634"/>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a:p>
        </p:txBody>
      </p:sp>
      <p:sp>
        <p:nvSpPr>
          <p:cNvPr id="7" name="Freeform 12">
            <a:extLst>
              <a:ext uri="{FF2B5EF4-FFF2-40B4-BE49-F238E27FC236}">
                <a16:creationId xmlns:a16="http://schemas.microsoft.com/office/drawing/2014/main" id="{C327C148-E35A-0DCB-85FB-6E0AE4BE1C42}"/>
              </a:ext>
            </a:extLst>
          </p:cNvPr>
          <p:cNvSpPr/>
          <p:nvPr userDrawn="1"/>
        </p:nvSpPr>
        <p:spPr>
          <a:xfrm>
            <a:off x="109377" y="1791111"/>
            <a:ext cx="464819" cy="456806"/>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9" name="Freeform 15">
            <a:extLst>
              <a:ext uri="{FF2B5EF4-FFF2-40B4-BE49-F238E27FC236}">
                <a16:creationId xmlns:a16="http://schemas.microsoft.com/office/drawing/2014/main" id="{094CD60E-C387-2567-79C1-04FB31B14A3D}"/>
              </a:ext>
            </a:extLst>
          </p:cNvPr>
          <p:cNvSpPr/>
          <p:nvPr userDrawn="1"/>
        </p:nvSpPr>
        <p:spPr>
          <a:xfrm>
            <a:off x="11716376" y="482555"/>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96060" y="2984112"/>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a:p>
        </p:txBody>
      </p:sp>
      <p:sp>
        <p:nvSpPr>
          <p:cNvPr id="11" name="Freeform 17">
            <a:extLst>
              <a:ext uri="{FF2B5EF4-FFF2-40B4-BE49-F238E27FC236}">
                <a16:creationId xmlns:a16="http://schemas.microsoft.com/office/drawing/2014/main" id="{77881F6D-6DC8-2386-9620-B36874FBE270}"/>
              </a:ext>
            </a:extLst>
          </p:cNvPr>
          <p:cNvSpPr/>
          <p:nvPr userDrawn="1"/>
        </p:nvSpPr>
        <p:spPr>
          <a:xfrm>
            <a:off x="11458628" y="122769"/>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a:p>
        </p:txBody>
      </p:sp>
      <p:sp>
        <p:nvSpPr>
          <p:cNvPr id="12" name="Freeform 33">
            <a:extLst>
              <a:ext uri="{FF2B5EF4-FFF2-40B4-BE49-F238E27FC236}">
                <a16:creationId xmlns:a16="http://schemas.microsoft.com/office/drawing/2014/main" id="{6BECF6E6-E7EC-0752-CFA9-0A14648606A2}"/>
              </a:ext>
            </a:extLst>
          </p:cNvPr>
          <p:cNvSpPr/>
          <p:nvPr userDrawn="1"/>
        </p:nvSpPr>
        <p:spPr>
          <a:xfrm>
            <a:off x="145146" y="3906411"/>
            <a:ext cx="381644" cy="550497"/>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a:p>
        </p:txBody>
      </p:sp>
      <p:sp>
        <p:nvSpPr>
          <p:cNvPr id="4" name="Freeform 15">
            <a:extLst>
              <a:ext uri="{FF2B5EF4-FFF2-40B4-BE49-F238E27FC236}">
                <a16:creationId xmlns:a16="http://schemas.microsoft.com/office/drawing/2014/main" id="{C711DBDB-7661-9F0D-ED18-610855D8F2D9}"/>
              </a:ext>
            </a:extLst>
          </p:cNvPr>
          <p:cNvSpPr/>
          <p:nvPr userDrawn="1"/>
        </p:nvSpPr>
        <p:spPr>
          <a:xfrm>
            <a:off x="109377" y="641792"/>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a:p>
        </p:txBody>
      </p:sp>
      <p:sp>
        <p:nvSpPr>
          <p:cNvPr id="5" name="Content Placeholder 2">
            <a:extLst>
              <a:ext uri="{FF2B5EF4-FFF2-40B4-BE49-F238E27FC236}">
                <a16:creationId xmlns:a16="http://schemas.microsoft.com/office/drawing/2014/main" id="{CF4A19FA-A2FA-FEB7-0797-6CEE9EE6B536}"/>
              </a:ext>
            </a:extLst>
          </p:cNvPr>
          <p:cNvSpPr>
            <a:spLocks noGrp="1"/>
          </p:cNvSpPr>
          <p:nvPr>
            <p:ph idx="10"/>
          </p:nvPr>
        </p:nvSpPr>
        <p:spPr>
          <a:xfrm>
            <a:off x="1066800" y="3093395"/>
            <a:ext cx="10058400" cy="2893395"/>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F7B16F04-E16C-0529-6FA6-659D797A310E}"/>
              </a:ext>
            </a:extLst>
          </p:cNvPr>
          <p:cNvGrpSpPr/>
          <p:nvPr userDrawn="1"/>
        </p:nvGrpSpPr>
        <p:grpSpPr>
          <a:xfrm>
            <a:off x="3916354" y="6195421"/>
            <a:ext cx="4359291" cy="420903"/>
            <a:chOff x="5605567" y="6117600"/>
            <a:chExt cx="4359291" cy="420903"/>
          </a:xfrm>
        </p:grpSpPr>
        <p:pic>
          <p:nvPicPr>
            <p:cNvPr id="8" name="Graphic 7" descr="Quill outline">
              <a:extLst>
                <a:ext uri="{FF2B5EF4-FFF2-40B4-BE49-F238E27FC236}">
                  <a16:creationId xmlns:a16="http://schemas.microsoft.com/office/drawing/2014/main" id="{6AC2A8F7-A4B1-9C91-E476-ED5218EE330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968601" y="6117602"/>
              <a:ext cx="420899" cy="420899"/>
            </a:xfrm>
            <a:prstGeom prst="rect">
              <a:avLst/>
            </a:prstGeom>
          </p:spPr>
        </p:pic>
        <p:pic>
          <p:nvPicPr>
            <p:cNvPr id="13" name="Graphic 12" descr="Lightbulb outline">
              <a:extLst>
                <a:ext uri="{FF2B5EF4-FFF2-40B4-BE49-F238E27FC236}">
                  <a16:creationId xmlns:a16="http://schemas.microsoft.com/office/drawing/2014/main" id="{13529D6E-17FB-E713-63D5-CD9F88EC2D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180923" y="6117602"/>
              <a:ext cx="420899" cy="420899"/>
            </a:xfrm>
            <a:prstGeom prst="rect">
              <a:avLst/>
            </a:prstGeom>
          </p:spPr>
        </p:pic>
        <p:pic>
          <p:nvPicPr>
            <p:cNvPr id="14" name="Graphic 13" descr="Thought bubble outline">
              <a:extLst>
                <a:ext uri="{FF2B5EF4-FFF2-40B4-BE49-F238E27FC236}">
                  <a16:creationId xmlns:a16="http://schemas.microsoft.com/office/drawing/2014/main" id="{F2242737-BDFB-2B74-3B19-269B8A33673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393245" y="6117601"/>
              <a:ext cx="420899" cy="420899"/>
            </a:xfrm>
            <a:prstGeom prst="rect">
              <a:avLst/>
            </a:prstGeom>
          </p:spPr>
        </p:pic>
        <p:pic>
          <p:nvPicPr>
            <p:cNvPr id="15" name="Graphic 14" descr="Blueprint outline">
              <a:extLst>
                <a:ext uri="{FF2B5EF4-FFF2-40B4-BE49-F238E27FC236}">
                  <a16:creationId xmlns:a16="http://schemas.microsoft.com/office/drawing/2014/main" id="{BDF65664-5FB2-EC95-896B-C7A010A7FB3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8756279" y="6117603"/>
              <a:ext cx="420899" cy="420899"/>
            </a:xfrm>
            <a:prstGeom prst="rect">
              <a:avLst/>
            </a:prstGeom>
          </p:spPr>
        </p:pic>
        <p:pic>
          <p:nvPicPr>
            <p:cNvPr id="16" name="Graphic 15" descr="Arrow: Slight curve outline">
              <a:extLst>
                <a:ext uri="{FF2B5EF4-FFF2-40B4-BE49-F238E27FC236}">
                  <a16:creationId xmlns:a16="http://schemas.microsoft.com/office/drawing/2014/main" id="{CF6ABAD6-1376-71CC-DB87-798DB4956BC0}"/>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9543959" y="6117604"/>
              <a:ext cx="420899" cy="420899"/>
            </a:xfrm>
            <a:prstGeom prst="rect">
              <a:avLst/>
            </a:prstGeom>
          </p:spPr>
        </p:pic>
        <p:pic>
          <p:nvPicPr>
            <p:cNvPr id="17" name="Graphic 16" descr="Information outline">
              <a:extLst>
                <a:ext uri="{FF2B5EF4-FFF2-40B4-BE49-F238E27FC236}">
                  <a16:creationId xmlns:a16="http://schemas.microsoft.com/office/drawing/2014/main" id="{107334DD-4364-FE08-742A-3779091803C3}"/>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5605567" y="6117600"/>
              <a:ext cx="420899" cy="420899"/>
            </a:xfrm>
            <a:prstGeom prst="rect">
              <a:avLst/>
            </a:prstGeom>
          </p:spPr>
        </p:pic>
      </p:grpSp>
    </p:spTree>
    <p:extLst>
      <p:ext uri="{BB962C8B-B14F-4D97-AF65-F5344CB8AC3E}">
        <p14:creationId xmlns:p14="http://schemas.microsoft.com/office/powerpoint/2010/main" val="25305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LOGUE | Bod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Footer Placeholder 12">
            <a:extLst>
              <a:ext uri="{FF2B5EF4-FFF2-40B4-BE49-F238E27FC236}">
                <a16:creationId xmlns:a16="http://schemas.microsoft.com/office/drawing/2014/main" id="{0B06EC60-AFBA-7B7A-C968-CD79C56A664C}"/>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56" name="Slide Number Placeholder 4">
            <a:extLst>
              <a:ext uri="{FF2B5EF4-FFF2-40B4-BE49-F238E27FC236}">
                <a16:creationId xmlns:a16="http://schemas.microsoft.com/office/drawing/2014/main" id="{05703EB9-EC27-D043-D822-B735A9F403DD}"/>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57" name="Straight Connector 56">
            <a:extLst>
              <a:ext uri="{FF2B5EF4-FFF2-40B4-BE49-F238E27FC236}">
                <a16:creationId xmlns:a16="http://schemas.microsoft.com/office/drawing/2014/main" id="{A0112F78-3A48-108D-3B66-4C1E1B26C68F}"/>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37076C0-C0AE-72D6-F773-4FB525DDDB00}"/>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8E6B26-1CF7-6292-A080-D7739C73BDA2}"/>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0BF29C-0254-93C9-C34E-588355B107A5}"/>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61" name="Graphic 60" descr="Quill outline">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40555" y="4568624"/>
            <a:ext cx="420899" cy="420899"/>
          </a:xfrm>
          <a:prstGeom prst="rect">
            <a:avLst/>
          </a:prstGeom>
        </p:spPr>
      </p:pic>
      <p:pic>
        <p:nvPicPr>
          <p:cNvPr id="62" name="Graphic 61" descr="Lightbulb outline">
            <a:extLst>
              <a:ext uri="{FF2B5EF4-FFF2-40B4-BE49-F238E27FC236}">
                <a16:creationId xmlns:a16="http://schemas.microsoft.com/office/drawing/2014/main" id="{A5DC45EB-F591-E49F-3502-A08572F40B0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076861"/>
            <a:ext cx="420899" cy="420899"/>
          </a:xfrm>
          <a:prstGeom prst="rect">
            <a:avLst/>
          </a:prstGeom>
        </p:spPr>
      </p:pic>
      <p:pic>
        <p:nvPicPr>
          <p:cNvPr id="63" name="Graphic 62" descr="Thought bubble outline">
            <a:extLst>
              <a:ext uri="{FF2B5EF4-FFF2-40B4-BE49-F238E27FC236}">
                <a16:creationId xmlns:a16="http://schemas.microsoft.com/office/drawing/2014/main" id="{E48BA18F-2DB2-539E-F2ED-7E3B8277120C}"/>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pic>
        <p:nvPicPr>
          <p:cNvPr id="64" name="Graphic 63" descr="Blueprint outline">
            <a:extLst>
              <a:ext uri="{FF2B5EF4-FFF2-40B4-BE49-F238E27FC236}">
                <a16:creationId xmlns:a16="http://schemas.microsoft.com/office/drawing/2014/main" id="{7DD25325-84C2-16CD-1E71-2A264FF4FDE1}"/>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60387"/>
            <a:ext cx="420899" cy="420899"/>
          </a:xfrm>
          <a:prstGeom prst="rect">
            <a:avLst/>
          </a:prstGeom>
        </p:spPr>
      </p:pic>
      <p:pic>
        <p:nvPicPr>
          <p:cNvPr id="65" name="Graphic 64" descr="Information with solid fill">
            <a:extLst>
              <a:ext uri="{FF2B5EF4-FFF2-40B4-BE49-F238E27FC236}">
                <a16:creationId xmlns:a16="http://schemas.microsoft.com/office/drawing/2014/main" id="{6D2B9F87-4393-106F-792A-77A050AD021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0555" y="3093335"/>
            <a:ext cx="420899" cy="420899"/>
          </a:xfrm>
          <a:prstGeom prst="rect">
            <a:avLst/>
          </a:prstGeom>
        </p:spPr>
      </p:pic>
      <p:pic>
        <p:nvPicPr>
          <p:cNvPr id="66" name="Graphic 65" descr="Arrow: Slight curve outline">
            <a:extLst>
              <a:ext uri="{FF2B5EF4-FFF2-40B4-BE49-F238E27FC236}">
                <a16:creationId xmlns:a16="http://schemas.microsoft.com/office/drawing/2014/main" id="{1B531FFD-40F2-372A-1FDC-54ADCECFB65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552152"/>
            <a:ext cx="420899" cy="420899"/>
          </a:xfrm>
          <a:prstGeom prst="rect">
            <a:avLst/>
          </a:prstGeom>
        </p:spPr>
      </p:pic>
    </p:spTree>
    <p:extLst>
      <p:ext uri="{BB962C8B-B14F-4D97-AF65-F5344CB8AC3E}">
        <p14:creationId xmlns:p14="http://schemas.microsoft.com/office/powerpoint/2010/main" val="3747451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ATHIZE / DEFINE | Body slide">
    <p:spTree>
      <p:nvGrpSpPr>
        <p:cNvPr id="1" name=""/>
        <p:cNvGrpSpPr/>
        <p:nvPr/>
      </p:nvGrpSpPr>
      <p:grpSpPr>
        <a:xfrm>
          <a:off x="0" y="0"/>
          <a:ext cx="0" cy="0"/>
          <a:chOff x="0" y="0"/>
          <a:chExt cx="0" cy="0"/>
        </a:xfrm>
      </p:grpSpPr>
      <p:pic>
        <p:nvPicPr>
          <p:cNvPr id="63" name="Graphic 62" descr="Thought bubble with solid fill">
            <a:extLst>
              <a:ext uri="{FF2B5EF4-FFF2-40B4-BE49-F238E27FC236}">
                <a16:creationId xmlns:a16="http://schemas.microsoft.com/office/drawing/2014/main" id="{E48BA18F-2DB2-539E-F2ED-7E3B827712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3585098"/>
            <a:ext cx="420899" cy="420899"/>
          </a:xfrm>
          <a:prstGeom prst="rect">
            <a:avLst/>
          </a:prstGeom>
        </p:spPr>
      </p:pic>
      <p:sp>
        <p:nvSpPr>
          <p:cNvPr id="2" name="Title 1">
            <a:extLst>
              <a:ext uri="{FF2B5EF4-FFF2-40B4-BE49-F238E27FC236}">
                <a16:creationId xmlns:a16="http://schemas.microsoft.com/office/drawing/2014/main" id="{AB9B3F4A-D987-F633-88B1-47843D933D8A}"/>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F6679AF8-3699-AB2F-04A9-29AD49E9B5CD}"/>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ooter Placeholder 12">
            <a:extLst>
              <a:ext uri="{FF2B5EF4-FFF2-40B4-BE49-F238E27FC236}">
                <a16:creationId xmlns:a16="http://schemas.microsoft.com/office/drawing/2014/main" id="{3560F2FD-3FB3-D320-9C66-A2BDFE84BC28}"/>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27" name="Slide Number Placeholder 4">
            <a:extLst>
              <a:ext uri="{FF2B5EF4-FFF2-40B4-BE49-F238E27FC236}">
                <a16:creationId xmlns:a16="http://schemas.microsoft.com/office/drawing/2014/main" id="{D66B4225-8384-9DC0-EBC8-1DDCC7CC77CC}"/>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28" name="Straight Connector 27">
            <a:extLst>
              <a:ext uri="{FF2B5EF4-FFF2-40B4-BE49-F238E27FC236}">
                <a16:creationId xmlns:a16="http://schemas.microsoft.com/office/drawing/2014/main" id="{668332F4-803A-3929-BBD5-AF452D96C0DF}"/>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C55186-29D4-A72C-50CC-1DF53A34F6B2}"/>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219644-0B7B-8768-FDD7-41EFFB0C6201}"/>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F25AF3-9032-82FF-7343-A5A3BF383921}"/>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32" name="Graphic 31" descr="Quill outline">
            <a:extLst>
              <a:ext uri="{FF2B5EF4-FFF2-40B4-BE49-F238E27FC236}">
                <a16:creationId xmlns:a16="http://schemas.microsoft.com/office/drawing/2014/main" id="{E46A92B5-10CC-4640-7D21-5C243459381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568624"/>
            <a:ext cx="420899" cy="420899"/>
          </a:xfrm>
          <a:prstGeom prst="rect">
            <a:avLst/>
          </a:prstGeom>
        </p:spPr>
      </p:pic>
      <p:pic>
        <p:nvPicPr>
          <p:cNvPr id="33" name="Graphic 32" descr="Lightbulb outline">
            <a:extLst>
              <a:ext uri="{FF2B5EF4-FFF2-40B4-BE49-F238E27FC236}">
                <a16:creationId xmlns:a16="http://schemas.microsoft.com/office/drawing/2014/main" id="{BEEB75D1-4A98-6271-12EF-B3061CBF757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4076861"/>
            <a:ext cx="420899" cy="420899"/>
          </a:xfrm>
          <a:prstGeom prst="rect">
            <a:avLst/>
          </a:prstGeom>
        </p:spPr>
      </p:pic>
      <p:pic>
        <p:nvPicPr>
          <p:cNvPr id="35" name="Graphic 34" descr="Blueprint outline">
            <a:extLst>
              <a:ext uri="{FF2B5EF4-FFF2-40B4-BE49-F238E27FC236}">
                <a16:creationId xmlns:a16="http://schemas.microsoft.com/office/drawing/2014/main" id="{C297959B-A8AD-BD10-24D9-902B103FBB7A}"/>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060387"/>
            <a:ext cx="420899" cy="420899"/>
          </a:xfrm>
          <a:prstGeom prst="rect">
            <a:avLst/>
          </a:prstGeom>
        </p:spPr>
      </p:pic>
      <p:pic>
        <p:nvPicPr>
          <p:cNvPr id="37" name="Graphic 36" descr="Arrow: Slight curve outline">
            <a:extLst>
              <a:ext uri="{FF2B5EF4-FFF2-40B4-BE49-F238E27FC236}">
                <a16:creationId xmlns:a16="http://schemas.microsoft.com/office/drawing/2014/main" id="{ABAB47B2-CD9F-F747-FF22-2098E505DD9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5552152"/>
            <a:ext cx="420899" cy="420899"/>
          </a:xfrm>
          <a:prstGeom prst="rect">
            <a:avLst/>
          </a:prstGeom>
        </p:spPr>
      </p:pic>
      <p:pic>
        <p:nvPicPr>
          <p:cNvPr id="38" name="Graphic 37" descr="Information outline">
            <a:extLst>
              <a:ext uri="{FF2B5EF4-FFF2-40B4-BE49-F238E27FC236}">
                <a16:creationId xmlns:a16="http://schemas.microsoft.com/office/drawing/2014/main" id="{41C8C804-751D-7B5A-3AEE-917199E90A1D}"/>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3090905"/>
            <a:ext cx="420899" cy="420899"/>
          </a:xfrm>
          <a:prstGeom prst="rect">
            <a:avLst/>
          </a:prstGeom>
        </p:spPr>
      </p:pic>
    </p:spTree>
    <p:extLst>
      <p:ext uri="{BB962C8B-B14F-4D97-AF65-F5344CB8AC3E}">
        <p14:creationId xmlns:p14="http://schemas.microsoft.com/office/powerpoint/2010/main" val="424286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DEATE | Body slide">
    <p:spTree>
      <p:nvGrpSpPr>
        <p:cNvPr id="1" name=""/>
        <p:cNvGrpSpPr/>
        <p:nvPr/>
      </p:nvGrpSpPr>
      <p:grpSpPr>
        <a:xfrm>
          <a:off x="0" y="0"/>
          <a:ext cx="0" cy="0"/>
          <a:chOff x="0" y="0"/>
          <a:chExt cx="0" cy="0"/>
        </a:xfrm>
      </p:grpSpPr>
      <p:pic>
        <p:nvPicPr>
          <p:cNvPr id="62" name="Graphic 61" descr="Lightbulb with solid fill">
            <a:extLst>
              <a:ext uri="{FF2B5EF4-FFF2-40B4-BE49-F238E27FC236}">
                <a16:creationId xmlns:a16="http://schemas.microsoft.com/office/drawing/2014/main" id="{A5DC45EB-F591-E49F-3502-A08572F40B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074431"/>
            <a:ext cx="420899" cy="420899"/>
          </a:xfrm>
          <a:prstGeom prst="rect">
            <a:avLst/>
          </a:prstGeom>
        </p:spPr>
      </p:pic>
      <p:sp>
        <p:nvSpPr>
          <p:cNvPr id="2" name="Title 1">
            <a:extLst>
              <a:ext uri="{FF2B5EF4-FFF2-40B4-BE49-F238E27FC236}">
                <a16:creationId xmlns:a16="http://schemas.microsoft.com/office/drawing/2014/main" id="{7CFA925A-11FC-8A38-D9EA-5D0C047BEF5E}"/>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02E153B1-D917-AEB1-4536-79058D703035}"/>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Footer Placeholder 12">
            <a:extLst>
              <a:ext uri="{FF2B5EF4-FFF2-40B4-BE49-F238E27FC236}">
                <a16:creationId xmlns:a16="http://schemas.microsoft.com/office/drawing/2014/main" id="{AADBA38F-44B3-8C75-B115-F3A9DA7B9D95}"/>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30" name="Slide Number Placeholder 4">
            <a:extLst>
              <a:ext uri="{FF2B5EF4-FFF2-40B4-BE49-F238E27FC236}">
                <a16:creationId xmlns:a16="http://schemas.microsoft.com/office/drawing/2014/main" id="{F4011E1C-3D93-C106-F845-A8A133D7A38D}"/>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31" name="Straight Connector 30">
            <a:extLst>
              <a:ext uri="{FF2B5EF4-FFF2-40B4-BE49-F238E27FC236}">
                <a16:creationId xmlns:a16="http://schemas.microsoft.com/office/drawing/2014/main" id="{04BAD4B2-41CF-3B3D-8ABC-7A0C2DD49277}"/>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63591D-C56D-0C76-994F-C4EA6A8017A6}"/>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BDF9EE-C625-8D2E-BA01-C1D84DBB7B8A}"/>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34" name="Graphic 33" descr="Quill outline">
            <a:extLst>
              <a:ext uri="{FF2B5EF4-FFF2-40B4-BE49-F238E27FC236}">
                <a16:creationId xmlns:a16="http://schemas.microsoft.com/office/drawing/2014/main" id="{53335690-753A-DBC6-7E4E-F35B595BA1E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4568624"/>
            <a:ext cx="420899" cy="420899"/>
          </a:xfrm>
          <a:prstGeom prst="rect">
            <a:avLst/>
          </a:prstGeom>
        </p:spPr>
      </p:pic>
      <p:pic>
        <p:nvPicPr>
          <p:cNvPr id="36" name="Graphic 35" descr="Blueprint outline">
            <a:extLst>
              <a:ext uri="{FF2B5EF4-FFF2-40B4-BE49-F238E27FC236}">
                <a16:creationId xmlns:a16="http://schemas.microsoft.com/office/drawing/2014/main" id="{E0F961C3-A32C-39FA-136E-2B161A191C0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060387"/>
            <a:ext cx="420899" cy="420899"/>
          </a:xfrm>
          <a:prstGeom prst="rect">
            <a:avLst/>
          </a:prstGeom>
        </p:spPr>
      </p:pic>
      <p:pic>
        <p:nvPicPr>
          <p:cNvPr id="37" name="Graphic 36" descr="Arrow: Slight curve outline">
            <a:extLst>
              <a:ext uri="{FF2B5EF4-FFF2-40B4-BE49-F238E27FC236}">
                <a16:creationId xmlns:a16="http://schemas.microsoft.com/office/drawing/2014/main" id="{B91AA6D4-4A3D-47AB-05B7-A284FA0554DB}"/>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5552152"/>
            <a:ext cx="420899" cy="420899"/>
          </a:xfrm>
          <a:prstGeom prst="rect">
            <a:avLst/>
          </a:prstGeom>
        </p:spPr>
      </p:pic>
      <p:pic>
        <p:nvPicPr>
          <p:cNvPr id="38" name="Graphic 37" descr="Information outline">
            <a:extLst>
              <a:ext uri="{FF2B5EF4-FFF2-40B4-BE49-F238E27FC236}">
                <a16:creationId xmlns:a16="http://schemas.microsoft.com/office/drawing/2014/main" id="{2A1C69EE-46C4-E245-4937-DF64CF0984CC}"/>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3090905"/>
            <a:ext cx="420899" cy="420899"/>
          </a:xfrm>
          <a:prstGeom prst="rect">
            <a:avLst/>
          </a:prstGeom>
        </p:spPr>
      </p:pic>
      <p:pic>
        <p:nvPicPr>
          <p:cNvPr id="39" name="Graphic 38" descr="Thought bubble outline">
            <a:extLst>
              <a:ext uri="{FF2B5EF4-FFF2-40B4-BE49-F238E27FC236}">
                <a16:creationId xmlns:a16="http://schemas.microsoft.com/office/drawing/2014/main" id="{EF3EA039-3D3B-2B21-7685-A48D9A5A268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3585098"/>
            <a:ext cx="420899" cy="420899"/>
          </a:xfrm>
          <a:prstGeom prst="rect">
            <a:avLst/>
          </a:prstGeom>
        </p:spPr>
      </p:pic>
      <p:cxnSp>
        <p:nvCxnSpPr>
          <p:cNvPr id="40" name="Straight Connector 39">
            <a:extLst>
              <a:ext uri="{FF2B5EF4-FFF2-40B4-BE49-F238E27FC236}">
                <a16:creationId xmlns:a16="http://schemas.microsoft.com/office/drawing/2014/main" id="{38F80088-AD81-E7D2-9E15-EF7DD499F9AD}"/>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0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TOTYPE | Body slide">
    <p:spTree>
      <p:nvGrpSpPr>
        <p:cNvPr id="1" name=""/>
        <p:cNvGrpSpPr/>
        <p:nvPr/>
      </p:nvGrpSpPr>
      <p:grpSpPr>
        <a:xfrm>
          <a:off x="0" y="0"/>
          <a:ext cx="0" cy="0"/>
          <a:chOff x="0" y="0"/>
          <a:chExt cx="0" cy="0"/>
        </a:xfrm>
      </p:grpSpPr>
      <p:pic>
        <p:nvPicPr>
          <p:cNvPr id="61" name="Graphic 60" descr="Quill with solid fill">
            <a:extLst>
              <a:ext uri="{FF2B5EF4-FFF2-40B4-BE49-F238E27FC236}">
                <a16:creationId xmlns:a16="http://schemas.microsoft.com/office/drawing/2014/main" id="{8359B105-E0E1-762E-6390-D6686E01FF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4568624"/>
            <a:ext cx="420899" cy="420899"/>
          </a:xfrm>
          <a:prstGeom prst="rect">
            <a:avLst/>
          </a:prstGeom>
        </p:spPr>
      </p:pic>
      <p:sp>
        <p:nvSpPr>
          <p:cNvPr id="2" name="Title 1">
            <a:extLst>
              <a:ext uri="{FF2B5EF4-FFF2-40B4-BE49-F238E27FC236}">
                <a16:creationId xmlns:a16="http://schemas.microsoft.com/office/drawing/2014/main" id="{050FA42A-F79B-B39F-F93C-774D1B694E1A}"/>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E43232E7-73F0-093A-9E22-A16FE5C55846}"/>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12">
            <a:extLst>
              <a:ext uri="{FF2B5EF4-FFF2-40B4-BE49-F238E27FC236}">
                <a16:creationId xmlns:a16="http://schemas.microsoft.com/office/drawing/2014/main" id="{F9B0FD40-03DC-9E33-370D-5AA2A44A9FAF}"/>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17" name="Slide Number Placeholder 4">
            <a:extLst>
              <a:ext uri="{FF2B5EF4-FFF2-40B4-BE49-F238E27FC236}">
                <a16:creationId xmlns:a16="http://schemas.microsoft.com/office/drawing/2014/main" id="{2D01010E-4F79-9D36-80B9-0B69AD83747B}"/>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18" name="Straight Connector 17">
            <a:extLst>
              <a:ext uri="{FF2B5EF4-FFF2-40B4-BE49-F238E27FC236}">
                <a16:creationId xmlns:a16="http://schemas.microsoft.com/office/drawing/2014/main" id="{6C34A50A-DBFD-36FB-C8D0-97775681B348}"/>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D5C926-5528-CEAC-5590-A84CC640B8B0}"/>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08027B-FDB1-2550-9738-10597E94C188}"/>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3" name="Graphic 22" descr="Blueprint outline">
            <a:extLst>
              <a:ext uri="{FF2B5EF4-FFF2-40B4-BE49-F238E27FC236}">
                <a16:creationId xmlns:a16="http://schemas.microsoft.com/office/drawing/2014/main" id="{A64C23C7-B7E6-B430-187A-D5F8F689DE2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5060387"/>
            <a:ext cx="420899" cy="420899"/>
          </a:xfrm>
          <a:prstGeom prst="rect">
            <a:avLst/>
          </a:prstGeom>
        </p:spPr>
      </p:pic>
      <p:pic>
        <p:nvPicPr>
          <p:cNvPr id="24" name="Graphic 23" descr="Arrow: Slight curve outline">
            <a:extLst>
              <a:ext uri="{FF2B5EF4-FFF2-40B4-BE49-F238E27FC236}">
                <a16:creationId xmlns:a16="http://schemas.microsoft.com/office/drawing/2014/main" id="{6AEE2AA5-2BDF-691B-1FC8-503281FAF001}"/>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5552152"/>
            <a:ext cx="420899" cy="420899"/>
          </a:xfrm>
          <a:prstGeom prst="rect">
            <a:avLst/>
          </a:prstGeom>
        </p:spPr>
      </p:pic>
      <p:pic>
        <p:nvPicPr>
          <p:cNvPr id="25" name="Graphic 24" descr="Information outline">
            <a:extLst>
              <a:ext uri="{FF2B5EF4-FFF2-40B4-BE49-F238E27FC236}">
                <a16:creationId xmlns:a16="http://schemas.microsoft.com/office/drawing/2014/main" id="{73A3B01D-3B28-5FDC-DD7A-A2E82CD48BC4}"/>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3090905"/>
            <a:ext cx="420899" cy="420899"/>
          </a:xfrm>
          <a:prstGeom prst="rect">
            <a:avLst/>
          </a:prstGeom>
        </p:spPr>
      </p:pic>
      <p:pic>
        <p:nvPicPr>
          <p:cNvPr id="26" name="Graphic 25" descr="Thought bubble outline">
            <a:extLst>
              <a:ext uri="{FF2B5EF4-FFF2-40B4-BE49-F238E27FC236}">
                <a16:creationId xmlns:a16="http://schemas.microsoft.com/office/drawing/2014/main" id="{A0978C27-A6D7-F687-842B-10752B62DE4E}"/>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3585098"/>
            <a:ext cx="420899" cy="420899"/>
          </a:xfrm>
          <a:prstGeom prst="rect">
            <a:avLst/>
          </a:prstGeom>
        </p:spPr>
      </p:pic>
      <p:cxnSp>
        <p:nvCxnSpPr>
          <p:cNvPr id="28" name="Straight Connector 27">
            <a:extLst>
              <a:ext uri="{FF2B5EF4-FFF2-40B4-BE49-F238E27FC236}">
                <a16:creationId xmlns:a16="http://schemas.microsoft.com/office/drawing/2014/main" id="{88D2E736-3CE4-0136-6C63-3B4AB549FD58}"/>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9" name="Graphic 28" descr="Lightbulb outline">
            <a:extLst>
              <a:ext uri="{FF2B5EF4-FFF2-40B4-BE49-F238E27FC236}">
                <a16:creationId xmlns:a16="http://schemas.microsoft.com/office/drawing/2014/main" id="{39530E96-51D1-90F2-8CF2-17A02134F378}"/>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076861"/>
            <a:ext cx="420899" cy="420899"/>
          </a:xfrm>
          <a:prstGeom prst="rect">
            <a:avLst/>
          </a:prstGeom>
        </p:spPr>
      </p:pic>
    </p:spTree>
    <p:extLst>
      <p:ext uri="{BB962C8B-B14F-4D97-AF65-F5344CB8AC3E}">
        <p14:creationId xmlns:p14="http://schemas.microsoft.com/office/powerpoint/2010/main" val="341221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IGN THINKING | Body slide">
    <p:spTree>
      <p:nvGrpSpPr>
        <p:cNvPr id="1" name=""/>
        <p:cNvGrpSpPr/>
        <p:nvPr/>
      </p:nvGrpSpPr>
      <p:grpSpPr>
        <a:xfrm>
          <a:off x="0" y="0"/>
          <a:ext cx="0" cy="0"/>
          <a:chOff x="0" y="0"/>
          <a:chExt cx="0" cy="0"/>
        </a:xfrm>
      </p:grpSpPr>
      <p:pic>
        <p:nvPicPr>
          <p:cNvPr id="64" name="Graphic 63" descr="Blueprint with solid fill">
            <a:extLst>
              <a:ext uri="{FF2B5EF4-FFF2-40B4-BE49-F238E27FC236}">
                <a16:creationId xmlns:a16="http://schemas.microsoft.com/office/drawing/2014/main" id="{7DD25325-84C2-16CD-1E71-2A264FF4FD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060387"/>
            <a:ext cx="420899" cy="420899"/>
          </a:xfrm>
          <a:prstGeom prst="rect">
            <a:avLst/>
          </a:prstGeom>
        </p:spPr>
      </p:pic>
      <p:sp>
        <p:nvSpPr>
          <p:cNvPr id="2" name="Title 1">
            <a:extLst>
              <a:ext uri="{FF2B5EF4-FFF2-40B4-BE49-F238E27FC236}">
                <a16:creationId xmlns:a16="http://schemas.microsoft.com/office/drawing/2014/main" id="{C1B750F6-E0E2-9A96-1E55-D8D87B5D3061}"/>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44087883-A193-4E13-7228-C78C1250E34C}"/>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12">
            <a:extLst>
              <a:ext uri="{FF2B5EF4-FFF2-40B4-BE49-F238E27FC236}">
                <a16:creationId xmlns:a16="http://schemas.microsoft.com/office/drawing/2014/main" id="{B041D23B-09FF-9258-AD79-4A19B3E15AEA}"/>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17" name="Slide Number Placeholder 4">
            <a:extLst>
              <a:ext uri="{FF2B5EF4-FFF2-40B4-BE49-F238E27FC236}">
                <a16:creationId xmlns:a16="http://schemas.microsoft.com/office/drawing/2014/main" id="{4625A14F-FC5D-0E9F-727C-09ADCDCF96EC}"/>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18" name="Straight Connector 17">
            <a:extLst>
              <a:ext uri="{FF2B5EF4-FFF2-40B4-BE49-F238E27FC236}">
                <a16:creationId xmlns:a16="http://schemas.microsoft.com/office/drawing/2014/main" id="{D10B0E46-8420-3BBD-74EA-93461724C566}"/>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10C59B-E97E-C657-79C9-94D672F00B51}"/>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57390C-69BD-F72C-5002-7D44AF9A3311}"/>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Graphic 21" descr="Arrow: Slight curve outline">
            <a:extLst>
              <a:ext uri="{FF2B5EF4-FFF2-40B4-BE49-F238E27FC236}">
                <a16:creationId xmlns:a16="http://schemas.microsoft.com/office/drawing/2014/main" id="{64BF9576-2252-B2FD-E8D6-0BBED5FFA6C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5552152"/>
            <a:ext cx="420899" cy="420899"/>
          </a:xfrm>
          <a:prstGeom prst="rect">
            <a:avLst/>
          </a:prstGeom>
        </p:spPr>
      </p:pic>
      <p:pic>
        <p:nvPicPr>
          <p:cNvPr id="23" name="Graphic 22" descr="Information outline">
            <a:extLst>
              <a:ext uri="{FF2B5EF4-FFF2-40B4-BE49-F238E27FC236}">
                <a16:creationId xmlns:a16="http://schemas.microsoft.com/office/drawing/2014/main" id="{0AE04B06-87AB-81D8-DE67-07A93B8EFFC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090905"/>
            <a:ext cx="420899" cy="420899"/>
          </a:xfrm>
          <a:prstGeom prst="rect">
            <a:avLst/>
          </a:prstGeom>
        </p:spPr>
      </p:pic>
      <p:pic>
        <p:nvPicPr>
          <p:cNvPr id="24" name="Graphic 23" descr="Thought bubble outline">
            <a:extLst>
              <a:ext uri="{FF2B5EF4-FFF2-40B4-BE49-F238E27FC236}">
                <a16:creationId xmlns:a16="http://schemas.microsoft.com/office/drawing/2014/main" id="{94F4DA7A-F599-9E4F-1C29-0C42AF01FDC0}"/>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3585098"/>
            <a:ext cx="420899" cy="420899"/>
          </a:xfrm>
          <a:prstGeom prst="rect">
            <a:avLst/>
          </a:prstGeom>
        </p:spPr>
      </p:pic>
      <p:cxnSp>
        <p:nvCxnSpPr>
          <p:cNvPr id="25" name="Straight Connector 24">
            <a:extLst>
              <a:ext uri="{FF2B5EF4-FFF2-40B4-BE49-F238E27FC236}">
                <a16:creationId xmlns:a16="http://schemas.microsoft.com/office/drawing/2014/main" id="{A5BED727-EB1C-C94A-98D7-AFD1A54E29F4}"/>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6" name="Graphic 25" descr="Lightbulb outline">
            <a:extLst>
              <a:ext uri="{FF2B5EF4-FFF2-40B4-BE49-F238E27FC236}">
                <a16:creationId xmlns:a16="http://schemas.microsoft.com/office/drawing/2014/main" id="{C7AAA46D-EFF7-8B7D-177B-56A42C603FD0}"/>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4076861"/>
            <a:ext cx="420899" cy="420899"/>
          </a:xfrm>
          <a:prstGeom prst="rect">
            <a:avLst/>
          </a:prstGeom>
        </p:spPr>
      </p:pic>
      <p:pic>
        <p:nvPicPr>
          <p:cNvPr id="27" name="Graphic 26" descr="Quill outline">
            <a:extLst>
              <a:ext uri="{FF2B5EF4-FFF2-40B4-BE49-F238E27FC236}">
                <a16:creationId xmlns:a16="http://schemas.microsoft.com/office/drawing/2014/main" id="{8E251205-8EF6-6FD7-499B-AE17A9D2639E}"/>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4568624"/>
            <a:ext cx="420899" cy="420899"/>
          </a:xfrm>
          <a:prstGeom prst="rect">
            <a:avLst/>
          </a:prstGeom>
        </p:spPr>
      </p:pic>
    </p:spTree>
    <p:extLst>
      <p:ext uri="{BB962C8B-B14F-4D97-AF65-F5344CB8AC3E}">
        <p14:creationId xmlns:p14="http://schemas.microsoft.com/office/powerpoint/2010/main" val="218828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XT STEPS | Body slide">
    <p:spTree>
      <p:nvGrpSpPr>
        <p:cNvPr id="1" name=""/>
        <p:cNvGrpSpPr/>
        <p:nvPr/>
      </p:nvGrpSpPr>
      <p:grpSpPr>
        <a:xfrm>
          <a:off x="0" y="0"/>
          <a:ext cx="0" cy="0"/>
          <a:chOff x="0" y="0"/>
          <a:chExt cx="0" cy="0"/>
        </a:xfrm>
      </p:grpSpPr>
      <p:pic>
        <p:nvPicPr>
          <p:cNvPr id="66" name="Graphic 65" descr="Arrow: Slight curve with solid fill">
            <a:extLst>
              <a:ext uri="{FF2B5EF4-FFF2-40B4-BE49-F238E27FC236}">
                <a16:creationId xmlns:a16="http://schemas.microsoft.com/office/drawing/2014/main" id="{1B531FFD-40F2-372A-1FDC-54ADCECFB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555" y="5552152"/>
            <a:ext cx="420899" cy="420899"/>
          </a:xfrm>
          <a:prstGeom prst="rect">
            <a:avLst/>
          </a:prstGeom>
        </p:spPr>
      </p:pic>
      <p:sp>
        <p:nvSpPr>
          <p:cNvPr id="2" name="Title 1">
            <a:extLst>
              <a:ext uri="{FF2B5EF4-FFF2-40B4-BE49-F238E27FC236}">
                <a16:creationId xmlns:a16="http://schemas.microsoft.com/office/drawing/2014/main" id="{B0AD8FF7-1A08-EF5B-BFC3-872416D03E2F}"/>
              </a:ext>
            </a:extLst>
          </p:cNvPr>
          <p:cNvSpPr>
            <a:spLocks noGrp="1"/>
          </p:cNvSpPr>
          <p:nvPr>
            <p:ph type="title"/>
          </p:nvPr>
        </p:nvSpPr>
        <p:spPr>
          <a:xfrm>
            <a:off x="771733" y="191101"/>
            <a:ext cx="11225722" cy="1371600"/>
          </a:xfrm>
          <a:prstGeom prst="rect">
            <a:avLst/>
          </a:prstGeom>
        </p:spPr>
        <p:txBody>
          <a:bodyPr lIns="0" tIns="0" rIns="0" bIns="0" anchor="t"/>
          <a:lstStyle>
            <a:lvl1pPr algn="ctr">
              <a:defRPr sz="4300"/>
            </a:lvl1pPr>
          </a:lstStyle>
          <a:p>
            <a:r>
              <a:rPr lang="en-US"/>
              <a:t>Click to edit Master title style</a:t>
            </a:r>
          </a:p>
        </p:txBody>
      </p:sp>
      <p:sp>
        <p:nvSpPr>
          <p:cNvPr id="3" name="Content Placeholder 2">
            <a:extLst>
              <a:ext uri="{FF2B5EF4-FFF2-40B4-BE49-F238E27FC236}">
                <a16:creationId xmlns:a16="http://schemas.microsoft.com/office/drawing/2014/main" id="{3BCA584F-CDAC-31C9-0874-E7ECE246E5F0}"/>
              </a:ext>
            </a:extLst>
          </p:cNvPr>
          <p:cNvSpPr>
            <a:spLocks noGrp="1"/>
          </p:cNvSpPr>
          <p:nvPr>
            <p:ph idx="1"/>
          </p:nvPr>
        </p:nvSpPr>
        <p:spPr>
          <a:xfrm>
            <a:off x="771733" y="1673412"/>
            <a:ext cx="11225714" cy="450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2">
            <a:extLst>
              <a:ext uri="{FF2B5EF4-FFF2-40B4-BE49-F238E27FC236}">
                <a16:creationId xmlns:a16="http://schemas.microsoft.com/office/drawing/2014/main" id="{082C713C-C46E-9F33-A3F7-7BC27C0A9697}"/>
              </a:ext>
            </a:extLst>
          </p:cNvPr>
          <p:cNvSpPr>
            <a:spLocks noGrp="1"/>
          </p:cNvSpPr>
          <p:nvPr>
            <p:ph type="ftr" sz="quarter" idx="12"/>
          </p:nvPr>
        </p:nvSpPr>
        <p:spPr>
          <a:xfrm rot="16200000">
            <a:off x="-979231" y="1471261"/>
            <a:ext cx="2631698" cy="182880"/>
          </a:xfrm>
        </p:spPr>
        <p:txBody>
          <a:bodyPr/>
          <a:lstStyle>
            <a:lvl1pPr>
              <a:defRPr>
                <a:solidFill>
                  <a:srgbClr val="002060"/>
                </a:solidFill>
              </a:defRPr>
            </a:lvl1pPr>
          </a:lstStyle>
          <a:p>
            <a:r>
              <a:rPr lang="en-US"/>
              <a:t>CREATE YOUR OWN RPG</a:t>
            </a:r>
          </a:p>
        </p:txBody>
      </p:sp>
      <p:sp>
        <p:nvSpPr>
          <p:cNvPr id="15" name="Slide Number Placeholder 4">
            <a:extLst>
              <a:ext uri="{FF2B5EF4-FFF2-40B4-BE49-F238E27FC236}">
                <a16:creationId xmlns:a16="http://schemas.microsoft.com/office/drawing/2014/main" id="{9D855E61-D0FD-353D-F89B-A01F89071B35}"/>
              </a:ext>
            </a:extLst>
          </p:cNvPr>
          <p:cNvSpPr>
            <a:spLocks noGrp="1"/>
          </p:cNvSpPr>
          <p:nvPr>
            <p:ph type="sldNum" sz="quarter" idx="11"/>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cxnSp>
        <p:nvCxnSpPr>
          <p:cNvPr id="16" name="Straight Connector 15">
            <a:extLst>
              <a:ext uri="{FF2B5EF4-FFF2-40B4-BE49-F238E27FC236}">
                <a16:creationId xmlns:a16="http://schemas.microsoft.com/office/drawing/2014/main" id="{47EA588B-6344-B0A4-6065-4410913F84F6}"/>
              </a:ext>
            </a:extLst>
          </p:cNvPr>
          <p:cNvCxnSpPr>
            <a:cxnSpLocks/>
          </p:cNvCxnSpPr>
          <p:nvPr userDrawn="1"/>
        </p:nvCxnSpPr>
        <p:spPr>
          <a:xfrm flipH="1" flipV="1">
            <a:off x="338040" y="0"/>
            <a:ext cx="1230" cy="232661"/>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B46CFF-0885-02F4-3851-83BFC457271B}"/>
              </a:ext>
            </a:extLst>
          </p:cNvPr>
          <p:cNvCxnSpPr>
            <a:cxnSpLocks/>
          </p:cNvCxnSpPr>
          <p:nvPr userDrawn="1"/>
        </p:nvCxnSpPr>
        <p:spPr>
          <a:xfrm flipV="1">
            <a:off x="336618" y="2878550"/>
            <a:ext cx="0" cy="14734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F129976-B4AA-9C43-C064-56E11C0B3704}"/>
              </a:ext>
            </a:extLst>
          </p:cNvPr>
          <p:cNvCxnSpPr>
            <a:cxnSpLocks/>
          </p:cNvCxnSpPr>
          <p:nvPr userDrawn="1"/>
        </p:nvCxnSpPr>
        <p:spPr>
          <a:xfrm flipV="1">
            <a:off x="336618" y="6084047"/>
            <a:ext cx="0" cy="10160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2" name="Graphic 21" descr="Information outline">
            <a:extLst>
              <a:ext uri="{FF2B5EF4-FFF2-40B4-BE49-F238E27FC236}">
                <a16:creationId xmlns:a16="http://schemas.microsoft.com/office/drawing/2014/main" id="{75417DFD-2CF4-FF9A-E17D-E459F349109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40555" y="3090905"/>
            <a:ext cx="420899" cy="420899"/>
          </a:xfrm>
          <a:prstGeom prst="rect">
            <a:avLst/>
          </a:prstGeom>
        </p:spPr>
      </p:pic>
      <p:pic>
        <p:nvPicPr>
          <p:cNvPr id="23" name="Graphic 22" descr="Thought bubble outline">
            <a:extLst>
              <a:ext uri="{FF2B5EF4-FFF2-40B4-BE49-F238E27FC236}">
                <a16:creationId xmlns:a16="http://schemas.microsoft.com/office/drawing/2014/main" id="{BF62E693-B129-9D46-7DD8-6D96B0D6265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40555" y="3585098"/>
            <a:ext cx="420899" cy="420899"/>
          </a:xfrm>
          <a:prstGeom prst="rect">
            <a:avLst/>
          </a:prstGeom>
        </p:spPr>
      </p:pic>
      <p:cxnSp>
        <p:nvCxnSpPr>
          <p:cNvPr id="24" name="Straight Connector 23">
            <a:extLst>
              <a:ext uri="{FF2B5EF4-FFF2-40B4-BE49-F238E27FC236}">
                <a16:creationId xmlns:a16="http://schemas.microsoft.com/office/drawing/2014/main" id="{82B9E1B5-E669-14C5-CCCC-BE7BC9A6F661}"/>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25" name="Graphic 24" descr="Lightbulb outline">
            <a:extLst>
              <a:ext uri="{FF2B5EF4-FFF2-40B4-BE49-F238E27FC236}">
                <a16:creationId xmlns:a16="http://schemas.microsoft.com/office/drawing/2014/main" id="{0604C4A7-FA91-32DC-D165-F99FDD490699}"/>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40555" y="4076861"/>
            <a:ext cx="420899" cy="420899"/>
          </a:xfrm>
          <a:prstGeom prst="rect">
            <a:avLst/>
          </a:prstGeom>
        </p:spPr>
      </p:pic>
      <p:pic>
        <p:nvPicPr>
          <p:cNvPr id="26" name="Graphic 25" descr="Quill outline">
            <a:extLst>
              <a:ext uri="{FF2B5EF4-FFF2-40B4-BE49-F238E27FC236}">
                <a16:creationId xmlns:a16="http://schemas.microsoft.com/office/drawing/2014/main" id="{7F482E9D-0656-449F-EDA0-6A714AC8816F}"/>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140555" y="4568624"/>
            <a:ext cx="420899" cy="420899"/>
          </a:xfrm>
          <a:prstGeom prst="rect">
            <a:avLst/>
          </a:prstGeom>
        </p:spPr>
      </p:pic>
      <p:pic>
        <p:nvPicPr>
          <p:cNvPr id="27" name="Graphic 26" descr="Blueprint outline">
            <a:extLst>
              <a:ext uri="{FF2B5EF4-FFF2-40B4-BE49-F238E27FC236}">
                <a16:creationId xmlns:a16="http://schemas.microsoft.com/office/drawing/2014/main" id="{FD27128A-6701-024F-88D0-96C42A70AA80}"/>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40555" y="5060387"/>
            <a:ext cx="420899" cy="420899"/>
          </a:xfrm>
          <a:prstGeom prst="rect">
            <a:avLst/>
          </a:prstGeom>
        </p:spPr>
      </p:pic>
    </p:spTree>
    <p:extLst>
      <p:ext uri="{BB962C8B-B14F-4D97-AF65-F5344CB8AC3E}">
        <p14:creationId xmlns:p14="http://schemas.microsoft.com/office/powerpoint/2010/main" val="2965625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kshop ti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571108" y="578744"/>
            <a:ext cx="11519272" cy="548640"/>
          </a:xfrm>
          <a:prstGeom prst="rect">
            <a:avLst/>
          </a:prstGeom>
        </p:spPr>
        <p:txBody>
          <a:bodyPr anchor="t" anchorCtr="0"/>
          <a:lstStyle>
            <a:lvl1pPr>
              <a:defRPr sz="4300"/>
            </a:lvl1pPr>
          </a:lstStyle>
          <a:p>
            <a:r>
              <a:rPr lang="en-US"/>
              <a:t>Title / topic</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154943" y="6296643"/>
            <a:ext cx="365760" cy="182880"/>
          </a:xfrm>
          <a:prstGeom prst="rect">
            <a:avLst/>
          </a:prstGeom>
        </p:spPr>
        <p:txBody>
          <a:bodyPr/>
          <a:lstStyle>
            <a:lvl1pPr>
              <a:defRPr>
                <a:solidFill>
                  <a:srgbClr val="002060"/>
                </a:solidFill>
              </a:defRPr>
            </a:lvl1pPr>
          </a:lstStyle>
          <a:p>
            <a:fld id="{294A09A9-5501-47C1-A89A-A340965A2BE2}" type="slidenum">
              <a:rPr lang="en-US" smtClean="0"/>
              <a:pPr/>
              <a:t>‹#›</a:t>
            </a:fld>
            <a:endParaRPr lang="en-US"/>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lvl1pPr>
              <a:defRPr>
                <a:solidFill>
                  <a:srgbClr val="002060"/>
                </a:solidFill>
              </a:defRPr>
            </a:lvl1pPr>
          </a:lstStyle>
          <a:p>
            <a:r>
              <a:rPr lang="en-US"/>
              <a:t>CREATE YOUR OWN RPG</a:t>
            </a:r>
          </a:p>
        </p:txBody>
      </p:sp>
      <p:cxnSp>
        <p:nvCxnSpPr>
          <p:cNvPr id="4" name="Straight Connector 3">
            <a:extLst>
              <a:ext uri="{FF2B5EF4-FFF2-40B4-BE49-F238E27FC236}">
                <a16:creationId xmlns:a16="http://schemas.microsoft.com/office/drawing/2014/main" id="{E19DF69A-87D6-B14E-BA95-3BB324C9D352}"/>
              </a:ext>
            </a:extLst>
          </p:cNvPr>
          <p:cNvCxnSpPr>
            <a:cxnSpLocks/>
            <a:stCxn id="3" idx="3"/>
          </p:cNvCxnSpPr>
          <p:nvPr userDrawn="1"/>
        </p:nvCxnSpPr>
        <p:spPr>
          <a:xfrm flipV="1">
            <a:off x="333458" y="1666882"/>
            <a:ext cx="4889" cy="290313"/>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a:endCxn id="3" idx="1"/>
          </p:cNvCxnSpPr>
          <p:nvPr userDrawn="1"/>
        </p:nvCxnSpPr>
        <p:spPr>
          <a:xfrm flipV="1">
            <a:off x="331748" y="4869888"/>
            <a:ext cx="1711" cy="127869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V="1">
            <a:off x="338347" y="1113583"/>
            <a:ext cx="0" cy="29793"/>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Graphic 9" descr="Stopwatch with solid fill">
            <a:extLst>
              <a:ext uri="{FF2B5EF4-FFF2-40B4-BE49-F238E27FC236}">
                <a16:creationId xmlns:a16="http://schemas.microsoft.com/office/drawing/2014/main" id="{6C740701-9BBD-AAFB-5DC3-C2663EAA01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620" y="1168094"/>
            <a:ext cx="474070" cy="474070"/>
          </a:xfrm>
          <a:prstGeom prst="rect">
            <a:avLst/>
          </a:prstGeom>
        </p:spPr>
      </p:pic>
      <p:sp>
        <p:nvSpPr>
          <p:cNvPr id="13" name="Text Placeholder 12">
            <a:extLst>
              <a:ext uri="{FF2B5EF4-FFF2-40B4-BE49-F238E27FC236}">
                <a16:creationId xmlns:a16="http://schemas.microsoft.com/office/drawing/2014/main" id="{EFB9C9BB-F218-1BEA-AEC6-6BB1D91F8E07}"/>
              </a:ext>
            </a:extLst>
          </p:cNvPr>
          <p:cNvSpPr>
            <a:spLocks noGrp="1"/>
          </p:cNvSpPr>
          <p:nvPr>
            <p:ph type="body" sz="quarter" idx="14" hasCustomPrompt="1"/>
          </p:nvPr>
        </p:nvSpPr>
        <p:spPr>
          <a:xfrm>
            <a:off x="571108" y="1271950"/>
            <a:ext cx="11519272" cy="266358"/>
          </a:xfrm>
        </p:spPr>
        <p:txBody>
          <a:bodyPr/>
          <a:lstStyle>
            <a:lvl1pPr marL="0" indent="0">
              <a:buNone/>
              <a:defRPr sz="2000" b="1">
                <a:latin typeface="Aptos" panose="020B0004020202020204"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Amount of time</a:t>
            </a:r>
          </a:p>
        </p:txBody>
      </p:sp>
      <p:sp>
        <p:nvSpPr>
          <p:cNvPr id="21" name="Text Placeholder 12">
            <a:extLst>
              <a:ext uri="{FF2B5EF4-FFF2-40B4-BE49-F238E27FC236}">
                <a16:creationId xmlns:a16="http://schemas.microsoft.com/office/drawing/2014/main" id="{65F4B2CC-C7E3-0467-8386-82C67985FBF0}"/>
              </a:ext>
            </a:extLst>
          </p:cNvPr>
          <p:cNvSpPr>
            <a:spLocks noGrp="1"/>
          </p:cNvSpPr>
          <p:nvPr>
            <p:ph type="body" sz="quarter" idx="15" hasCustomPrompt="1"/>
          </p:nvPr>
        </p:nvSpPr>
        <p:spPr>
          <a:xfrm>
            <a:off x="571108" y="144007"/>
            <a:ext cx="11519272" cy="266358"/>
          </a:xfrm>
        </p:spPr>
        <p:txBody>
          <a:bodyPr/>
          <a:lstStyle>
            <a:lvl1pPr marL="0" indent="0">
              <a:buNone/>
              <a:defRPr sz="2000" b="1">
                <a:latin typeface="Aptos" panose="020B0004020202020204"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PART #</a:t>
            </a:r>
          </a:p>
        </p:txBody>
      </p:sp>
      <p:cxnSp>
        <p:nvCxnSpPr>
          <p:cNvPr id="11" name="Straight Connector 10">
            <a:extLst>
              <a:ext uri="{FF2B5EF4-FFF2-40B4-BE49-F238E27FC236}">
                <a16:creationId xmlns:a16="http://schemas.microsoft.com/office/drawing/2014/main" id="{2C041F2B-B592-F964-2091-289E5360B7A7}"/>
              </a:ext>
            </a:extLst>
          </p:cNvPr>
          <p:cNvCxnSpPr>
            <a:cxnSpLocks/>
          </p:cNvCxnSpPr>
          <p:nvPr userDrawn="1"/>
        </p:nvCxnSpPr>
        <p:spPr>
          <a:xfrm flipV="1">
            <a:off x="344946" y="-110602"/>
            <a:ext cx="0" cy="778568"/>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62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reeform 14">
            <a:extLst>
              <a:ext uri="{FF2B5EF4-FFF2-40B4-BE49-F238E27FC236}">
                <a16:creationId xmlns:a16="http://schemas.microsoft.com/office/drawing/2014/main" id="{0362CD22-E2FC-53A3-52BD-BDB46C1A930A}"/>
              </a:ext>
            </a:extLst>
          </p:cNvPr>
          <p:cNvSpPr/>
          <p:nvPr userDrawn="1"/>
        </p:nvSpPr>
        <p:spPr>
          <a:xfrm>
            <a:off x="11200249" y="94916"/>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a:p>
        </p:txBody>
      </p:sp>
      <p:sp>
        <p:nvSpPr>
          <p:cNvPr id="20" name="Freeform 18">
            <a:extLst>
              <a:ext uri="{FF2B5EF4-FFF2-40B4-BE49-F238E27FC236}">
                <a16:creationId xmlns:a16="http://schemas.microsoft.com/office/drawing/2014/main" id="{8E16870B-03F1-A530-65FC-443A2FE978EF}"/>
              </a:ext>
            </a:extLst>
          </p:cNvPr>
          <p:cNvSpPr/>
          <p:nvPr userDrawn="1"/>
        </p:nvSpPr>
        <p:spPr>
          <a:xfrm>
            <a:off x="11098720" y="9491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a:p>
        </p:txBody>
      </p:sp>
      <p:sp>
        <p:nvSpPr>
          <p:cNvPr id="21" name="Freeform 19">
            <a:extLst>
              <a:ext uri="{FF2B5EF4-FFF2-40B4-BE49-F238E27FC236}">
                <a16:creationId xmlns:a16="http://schemas.microsoft.com/office/drawing/2014/main" id="{679E00C2-01F4-D45D-977A-FBD12D585895}"/>
              </a:ext>
            </a:extLst>
          </p:cNvPr>
          <p:cNvSpPr/>
          <p:nvPr userDrawn="1"/>
        </p:nvSpPr>
        <p:spPr>
          <a:xfrm>
            <a:off x="310564" y="1750773"/>
            <a:ext cx="261477" cy="241385"/>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816509" y="6358965"/>
            <a:ext cx="179007" cy="349050"/>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a:p>
        </p:txBody>
      </p:sp>
      <p:sp>
        <p:nvSpPr>
          <p:cNvPr id="24" name="Freeform 6">
            <a:extLst>
              <a:ext uri="{FF2B5EF4-FFF2-40B4-BE49-F238E27FC236}">
                <a16:creationId xmlns:a16="http://schemas.microsoft.com/office/drawing/2014/main" id="{90EA8969-DFE1-D18C-5372-653405CDCEE7}"/>
              </a:ext>
            </a:extLst>
          </p:cNvPr>
          <p:cNvSpPr/>
          <p:nvPr userDrawn="1"/>
        </p:nvSpPr>
        <p:spPr>
          <a:xfrm>
            <a:off x="237880" y="995307"/>
            <a:ext cx="258167" cy="257918"/>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15221" y="2363724"/>
            <a:ext cx="389201" cy="75223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a:p>
        </p:txBody>
      </p:sp>
    </p:spTree>
    <p:extLst>
      <p:ext uri="{BB962C8B-B14F-4D97-AF65-F5344CB8AC3E}">
        <p14:creationId xmlns:p14="http://schemas.microsoft.com/office/powerpoint/2010/main" val="3494881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1122888" y="3322101"/>
            <a:ext cx="2912693"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a:t>CREATE YOUR OWN RPG</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788" r:id="rId3"/>
    <p:sldLayoutId id="2147483789" r:id="rId4"/>
    <p:sldLayoutId id="2147483790" r:id="rId5"/>
    <p:sldLayoutId id="2147483791" r:id="rId6"/>
    <p:sldLayoutId id="2147483792" r:id="rId7"/>
    <p:sldLayoutId id="2147483786" r:id="rId8"/>
    <p:sldLayoutId id="2147483661" r:id="rId9"/>
  </p:sldLayoutIdLst>
  <p:hf hdr="0" dt="0"/>
  <p:txStyles>
    <p:titleStyle>
      <a:lvl1pPr algn="l" defTabSz="914400" rtl="0" eaLnBrk="1" latinLnBrk="0" hangingPunct="1">
        <a:lnSpc>
          <a:spcPct val="90000"/>
        </a:lnSpc>
        <a:spcBef>
          <a:spcPct val="0"/>
        </a:spcBef>
        <a:buNone/>
        <a:defRPr sz="4800" kern="1200" cap="none" spc="300" baseline="0">
          <a:solidFill>
            <a:srgbClr val="002060"/>
          </a:solidFill>
          <a:latin typeface="Book Antiqua" panose="02040602050305030304" pitchFamily="18" charset="0"/>
          <a:ea typeface="+mj-ea"/>
          <a:cs typeface="Angsana New" panose="020B0502040204020203" pitchFamily="18"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e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sv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hyperlink" Target="https://rtwolf.github.io/Everyone-is-John/" TargetMode="External"/><Relationship Id="rId13" Type="http://schemas.openxmlformats.org/officeDocument/2006/relationships/hyperlink" Target="https://fallout.fandom.com/wiki/Caravan_(game)" TargetMode="External"/><Relationship Id="rId3" Type="http://schemas.openxmlformats.org/officeDocument/2006/relationships/hyperlink" Target="https://www.dndbeyond.com/sources/dnd/basic-rules-2014" TargetMode="External"/><Relationship Id="rId7" Type="http://schemas.openxmlformats.org/officeDocument/2006/relationships/hyperlink" Target="https://buriedwithoutceremony.com/the-quiet-year" TargetMode="External"/><Relationship Id="rId12" Type="http://schemas.openxmlformats.org/officeDocument/2006/relationships/hyperlink" Target="https://www.tiltingatwindmills.net/games/dread/"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cavalrygames.com/ten-candles-info" TargetMode="External"/><Relationship Id="rId11" Type="http://schemas.openxmlformats.org/officeDocument/2006/relationships/hyperlink" Target="https://www.huntersentertainment.com/alice-is-missing" TargetMode="External"/><Relationship Id="rId5" Type="http://schemas.openxmlformats.org/officeDocument/2006/relationships/hyperlink" Target="https://aka.ms/OnePageWorksheet/GarageExample" TargetMode="External"/><Relationship Id="rId10" Type="http://schemas.openxmlformats.org/officeDocument/2006/relationships/hyperlink" Target="https://dumbluckinteractive.itch.io/astronomers" TargetMode="External"/><Relationship Id="rId4" Type="http://schemas.openxmlformats.org/officeDocument/2006/relationships/hyperlink" Target="https://johnharper.itch.io/lasers-feelings" TargetMode="External"/><Relationship Id="rId9" Type="http://schemas.openxmlformats.org/officeDocument/2006/relationships/hyperlink" Target="https://dumbluckinteractive.itch.io/road-trippin"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2.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wizards.com/"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jpeg"/><Relationship Id="rId7"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customXml" Target="../ink/ink1.xml"/><Relationship Id="rId4" Type="http://schemas.openxmlformats.org/officeDocument/2006/relationships/hyperlink" Target="https://en.wikipedia.org/wiki/Snakes_and_ladders"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170_84B7D4E0.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2.wdp"/><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hyperlink" Target="https://cavalrygames.com/ten-candles-inf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2116-4A71-EB63-288F-5071BFB22713}"/>
              </a:ext>
            </a:extLst>
          </p:cNvPr>
          <p:cNvSpPr>
            <a:spLocks noGrp="1"/>
          </p:cNvSpPr>
          <p:nvPr>
            <p:ph type="ctrTitle"/>
          </p:nvPr>
        </p:nvSpPr>
        <p:spPr/>
        <p:txBody>
          <a:bodyPr/>
          <a:lstStyle/>
          <a:p>
            <a:r>
              <a:rPr lang="en-US"/>
              <a:t>Create your own one-page RPG</a:t>
            </a:r>
          </a:p>
        </p:txBody>
      </p:sp>
      <p:sp>
        <p:nvSpPr>
          <p:cNvPr id="3" name="Subtitle 2">
            <a:extLst>
              <a:ext uri="{FF2B5EF4-FFF2-40B4-BE49-F238E27FC236}">
                <a16:creationId xmlns:a16="http://schemas.microsoft.com/office/drawing/2014/main" id="{DD9336AD-91F1-2AEE-2B48-E4E5229BE805}"/>
              </a:ext>
            </a:extLst>
          </p:cNvPr>
          <p:cNvSpPr>
            <a:spLocks noGrp="1"/>
          </p:cNvSpPr>
          <p:nvPr>
            <p:ph type="subTitle" idx="1"/>
          </p:nvPr>
        </p:nvSpPr>
        <p:spPr>
          <a:xfrm>
            <a:off x="1066800" y="2074156"/>
            <a:ext cx="10058400" cy="685799"/>
          </a:xfrm>
        </p:spPr>
        <p:txBody>
          <a:bodyPr/>
          <a:lstStyle/>
          <a:p>
            <a:r>
              <a:rPr lang="en-US" b="1">
                <a:latin typeface="Aptos" panose="020B0004020202020204" pitchFamily="34" charset="0"/>
              </a:rPr>
              <a:t>Nina NAVAZIO | Deepti</a:t>
            </a:r>
            <a:r>
              <a:rPr lang="en-US" b="1">
                <a:latin typeface="Aptos" panose="020B0004020202020204" pitchFamily="34" charset="0"/>
                <a:ea typeface="+mn-lt"/>
                <a:cs typeface="+mn-lt"/>
              </a:rPr>
              <a:t> Vaidyanathan</a:t>
            </a:r>
          </a:p>
          <a:p>
            <a:r>
              <a:rPr lang="en-US" b="1">
                <a:latin typeface="Aptos" panose="020B0004020202020204" pitchFamily="34" charset="0"/>
                <a:ea typeface="+mn-lt"/>
                <a:cs typeface="+mn-lt"/>
              </a:rPr>
              <a:t>Thanks to: </a:t>
            </a:r>
            <a:r>
              <a:rPr lang="en-US" b="1">
                <a:latin typeface="Aptos" panose="020B0004020202020204" pitchFamily="34" charset="0"/>
              </a:rPr>
              <a:t>William ASSAF</a:t>
            </a:r>
          </a:p>
        </p:txBody>
      </p:sp>
      <p:sp>
        <p:nvSpPr>
          <p:cNvPr id="4" name="Content Placeholder 3">
            <a:extLst>
              <a:ext uri="{FF2B5EF4-FFF2-40B4-BE49-F238E27FC236}">
                <a16:creationId xmlns:a16="http://schemas.microsoft.com/office/drawing/2014/main" id="{EC19ED83-A9C6-168E-67F7-AD37213D7A85}"/>
              </a:ext>
            </a:extLst>
          </p:cNvPr>
          <p:cNvSpPr>
            <a:spLocks noGrp="1"/>
          </p:cNvSpPr>
          <p:nvPr>
            <p:ph idx="10"/>
          </p:nvPr>
        </p:nvSpPr>
        <p:spPr>
          <a:xfrm>
            <a:off x="715618" y="3428811"/>
            <a:ext cx="10760765" cy="2359196"/>
          </a:xfrm>
        </p:spPr>
        <p:txBody>
          <a:bodyPr vert="horz" lIns="0" tIns="0" rIns="0" bIns="0" rtlCol="0" anchor="t">
            <a:noAutofit/>
          </a:bodyPr>
          <a:lstStyle/>
          <a:p>
            <a:pPr marL="0" indent="0">
              <a:buNone/>
            </a:pPr>
            <a:r>
              <a:rPr lang="en-US" sz="3200" i="1" dirty="0">
                <a:latin typeface="Aptos"/>
              </a:rPr>
              <a:t>Checklist</a:t>
            </a:r>
          </a:p>
          <a:p>
            <a:pPr>
              <a:buFont typeface="Wingdings" panose="05000000000000000000" pitchFamily="2" charset="2"/>
              <a:buChar char="q"/>
            </a:pPr>
            <a:r>
              <a:rPr lang="en-US" sz="3200" i="1" dirty="0">
                <a:latin typeface="Aptos"/>
              </a:rPr>
              <a:t>Grab worksheets (should be 2 pages)</a:t>
            </a:r>
          </a:p>
          <a:p>
            <a:pPr marL="457200" lvl="1" indent="0">
              <a:buNone/>
            </a:pPr>
            <a:r>
              <a:rPr lang="en-US" sz="2800" i="1" dirty="0">
                <a:latin typeface="Aptos"/>
              </a:rPr>
              <a:t>Or go to: tinyurl.com/</a:t>
            </a:r>
            <a:r>
              <a:rPr lang="en-US" sz="2800" i="1" dirty="0" err="1">
                <a:latin typeface="Aptos"/>
              </a:rPr>
              <a:t>CreateYourOwnOnePageRPG</a:t>
            </a:r>
            <a:r>
              <a:rPr lang="en-US" sz="2800" i="1" dirty="0">
                <a:latin typeface="Aptos"/>
              </a:rPr>
              <a:t> &gt; Worksheets</a:t>
            </a:r>
            <a:br>
              <a:rPr lang="en-US" sz="2800" i="1" dirty="0">
                <a:latin typeface="Aptos"/>
              </a:rPr>
            </a:br>
            <a:endParaRPr lang="en-US" sz="2800" i="1" dirty="0">
              <a:latin typeface="Aptos"/>
            </a:endParaRPr>
          </a:p>
          <a:p>
            <a:pPr>
              <a:buFont typeface="Wingdings" panose="05000000000000000000" pitchFamily="2" charset="2"/>
              <a:buChar char="q"/>
            </a:pPr>
            <a:r>
              <a:rPr lang="en-US" sz="3200" i="1" dirty="0">
                <a:latin typeface="Aptos"/>
              </a:rPr>
              <a:t>Answer at your table: If your favorite game existed, what would it be like?</a:t>
            </a:r>
          </a:p>
          <a:p>
            <a:pPr>
              <a:buFont typeface="Wingdings" panose="05000000000000000000" pitchFamily="2" charset="2"/>
              <a:buChar char="q"/>
            </a:pPr>
            <a:endParaRPr lang="en-US" sz="3200" i="1" dirty="0"/>
          </a:p>
        </p:txBody>
      </p:sp>
    </p:spTree>
    <p:extLst>
      <p:ext uri="{BB962C8B-B14F-4D97-AF65-F5344CB8AC3E}">
        <p14:creationId xmlns:p14="http://schemas.microsoft.com/office/powerpoint/2010/main" val="1818667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DF1F-D4D5-E206-2807-4A3D5C01DEBC}"/>
              </a:ext>
            </a:extLst>
          </p:cNvPr>
          <p:cNvSpPr>
            <a:spLocks noGrp="1"/>
          </p:cNvSpPr>
          <p:nvPr>
            <p:ph type="title"/>
          </p:nvPr>
        </p:nvSpPr>
        <p:spPr/>
        <p:txBody>
          <a:bodyPr/>
          <a:lstStyle/>
          <a:p>
            <a:r>
              <a:rPr lang="en-US"/>
              <a:t>Workshop: Ideate</a:t>
            </a:r>
          </a:p>
        </p:txBody>
      </p:sp>
      <p:sp>
        <p:nvSpPr>
          <p:cNvPr id="3" name="Slide Number Placeholder 2">
            <a:extLst>
              <a:ext uri="{FF2B5EF4-FFF2-40B4-BE49-F238E27FC236}">
                <a16:creationId xmlns:a16="http://schemas.microsoft.com/office/drawing/2014/main" id="{54B03FB7-41A6-2AA2-E94C-2B62369975D1}"/>
              </a:ext>
            </a:extLst>
          </p:cNvPr>
          <p:cNvSpPr>
            <a:spLocks noGrp="1"/>
          </p:cNvSpPr>
          <p:nvPr>
            <p:ph type="sldNum" sz="quarter" idx="12"/>
          </p:nvPr>
        </p:nvSpPr>
        <p:spPr/>
        <p:txBody>
          <a:bodyPr/>
          <a:lstStyle/>
          <a:p>
            <a:fld id="{294A09A9-5501-47C1-A89A-A340965A2BE2}" type="slidenum">
              <a:rPr lang="en-US" smtClean="0"/>
              <a:t>10</a:t>
            </a:fld>
            <a:endParaRPr lang="en-US"/>
          </a:p>
        </p:txBody>
      </p:sp>
      <p:sp>
        <p:nvSpPr>
          <p:cNvPr id="4" name="Footer Placeholder 3">
            <a:extLst>
              <a:ext uri="{FF2B5EF4-FFF2-40B4-BE49-F238E27FC236}">
                <a16:creationId xmlns:a16="http://schemas.microsoft.com/office/drawing/2014/main" id="{BE712189-B8BD-BB6B-E3A8-40399020F6D6}"/>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17F38661-6D04-77C8-1C49-F9F23EE14BD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326AD487-7439-E207-5392-EDFC08259B43}"/>
              </a:ext>
            </a:extLst>
          </p:cNvPr>
          <p:cNvSpPr>
            <a:spLocks noGrp="1"/>
          </p:cNvSpPr>
          <p:nvPr>
            <p:ph type="body" sz="quarter" idx="15"/>
          </p:nvPr>
        </p:nvSpPr>
        <p:spPr/>
        <p:txBody>
          <a:bodyPr/>
          <a:lstStyle/>
          <a:p>
            <a:r>
              <a:rPr lang="en-US"/>
              <a:t>PART 2</a:t>
            </a:r>
          </a:p>
        </p:txBody>
      </p:sp>
      <p:sp>
        <p:nvSpPr>
          <p:cNvPr id="7" name="Content Placeholder 2">
            <a:extLst>
              <a:ext uri="{FF2B5EF4-FFF2-40B4-BE49-F238E27FC236}">
                <a16:creationId xmlns:a16="http://schemas.microsoft.com/office/drawing/2014/main" id="{954B2B75-F77B-BBE2-2A03-5E438223B328}"/>
              </a:ext>
            </a:extLst>
          </p:cNvPr>
          <p:cNvSpPr txBox="1">
            <a:spLocks/>
          </p:cNvSpPr>
          <p:nvPr/>
        </p:nvSpPr>
        <p:spPr>
          <a:xfrm>
            <a:off x="661910" y="5586050"/>
            <a:ext cx="11256636" cy="618153"/>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solidFill>
                  <a:srgbClr val="002060"/>
                </a:solidFill>
                <a:latin typeface="Aptos" panose="020B0004020202020204" pitchFamily="34" charset="0"/>
              </a:rPr>
              <a:t>What info helps determine outcomes? Is randomness involved?</a:t>
            </a:r>
          </a:p>
        </p:txBody>
      </p:sp>
      <p:graphicFrame>
        <p:nvGraphicFramePr>
          <p:cNvPr id="8" name="Table 7">
            <a:extLst>
              <a:ext uri="{FF2B5EF4-FFF2-40B4-BE49-F238E27FC236}">
                <a16:creationId xmlns:a16="http://schemas.microsoft.com/office/drawing/2014/main" id="{EEE79739-064B-D9BA-CF13-BE308D7A2C0F}"/>
              </a:ext>
            </a:extLst>
          </p:cNvPr>
          <p:cNvGraphicFramePr>
            <a:graphicFrameLocks noGrp="1"/>
          </p:cNvGraphicFramePr>
          <p:nvPr>
            <p:extLst>
              <p:ext uri="{D42A27DB-BD31-4B8C-83A1-F6EECF244321}">
                <p14:modId xmlns:p14="http://schemas.microsoft.com/office/powerpoint/2010/main" val="255563646"/>
              </p:ext>
            </p:extLst>
          </p:nvPr>
        </p:nvGraphicFramePr>
        <p:xfrm>
          <a:off x="630475" y="1590899"/>
          <a:ext cx="11319507" cy="3845560"/>
        </p:xfrm>
        <a:graphic>
          <a:graphicData uri="http://schemas.openxmlformats.org/drawingml/2006/table">
            <a:tbl>
              <a:tblPr firstRow="1" bandRow="1">
                <a:tableStyleId>{C083E6E3-FA7D-4D7B-A595-EF9225AFEA82}</a:tableStyleId>
              </a:tblPr>
              <a:tblGrid>
                <a:gridCol w="1930400">
                  <a:extLst>
                    <a:ext uri="{9D8B030D-6E8A-4147-A177-3AD203B41FA5}">
                      <a16:colId xmlns:a16="http://schemas.microsoft.com/office/drawing/2014/main" val="272438724"/>
                    </a:ext>
                  </a:extLst>
                </a:gridCol>
                <a:gridCol w="4705350">
                  <a:extLst>
                    <a:ext uri="{9D8B030D-6E8A-4147-A177-3AD203B41FA5}">
                      <a16:colId xmlns:a16="http://schemas.microsoft.com/office/drawing/2014/main" val="1993911120"/>
                    </a:ext>
                  </a:extLst>
                </a:gridCol>
                <a:gridCol w="4683757">
                  <a:extLst>
                    <a:ext uri="{9D8B030D-6E8A-4147-A177-3AD203B41FA5}">
                      <a16:colId xmlns:a16="http://schemas.microsoft.com/office/drawing/2014/main" val="2582668257"/>
                    </a:ext>
                  </a:extLst>
                </a:gridCol>
              </a:tblGrid>
              <a:tr h="370840">
                <a:tc>
                  <a:txBody>
                    <a:bodyPr/>
                    <a:lstStyle/>
                    <a:p>
                      <a:r>
                        <a:rPr lang="en-US">
                          <a:latin typeface="Aptos"/>
                        </a:rPr>
                        <a:t>GAME</a:t>
                      </a:r>
                    </a:p>
                  </a:txBody>
                  <a:tcPr/>
                </a:tc>
                <a:tc>
                  <a:txBody>
                    <a:bodyPr/>
                    <a:lstStyle/>
                    <a:p>
                      <a:r>
                        <a:rPr lang="en-US">
                          <a:latin typeface="Aptos"/>
                        </a:rPr>
                        <a:t>ACTION / IDEA </a:t>
                      </a:r>
                    </a:p>
                  </a:txBody>
                  <a:tcPr/>
                </a:tc>
                <a:tc>
                  <a:txBody>
                    <a:bodyPr/>
                    <a:lstStyle/>
                    <a:p>
                      <a:r>
                        <a:rPr lang="en-US">
                          <a:latin typeface="Aptos"/>
                        </a:rPr>
                        <a:t>MECHANIC</a:t>
                      </a:r>
                    </a:p>
                  </a:txBody>
                  <a:tcPr/>
                </a:tc>
                <a:extLst>
                  <a:ext uri="{0D108BD9-81ED-4DB2-BD59-A6C34878D82A}">
                    <a16:rowId xmlns:a16="http://schemas.microsoft.com/office/drawing/2014/main" val="1655172339"/>
                  </a:ext>
                </a:extLst>
              </a:tr>
              <a:tr h="370840">
                <a:tc>
                  <a:txBody>
                    <a:bodyPr/>
                    <a:lstStyle/>
                    <a:p>
                      <a:r>
                        <a:rPr lang="en-US">
                          <a:latin typeface="Aptos" panose="020B0004020202020204" pitchFamily="34" charset="0"/>
                        </a:rPr>
                        <a:t>Cats in the City</a:t>
                      </a:r>
                    </a:p>
                  </a:txBody>
                  <a:tcPr/>
                </a:tc>
                <a:tc>
                  <a:txBody>
                    <a:bodyPr/>
                    <a:lstStyle/>
                    <a:p>
                      <a:r>
                        <a:rPr lang="en-US">
                          <a:latin typeface="Aptos"/>
                        </a:rPr>
                        <a:t>Cats are chaotic and sometimes do crazy things that hurt them, but also help them</a:t>
                      </a:r>
                    </a:p>
                  </a:txBody>
                  <a:tcPr/>
                </a:tc>
                <a:tc>
                  <a:txBody>
                    <a:bodyPr/>
                    <a:lstStyle/>
                    <a:p>
                      <a:r>
                        <a:rPr lang="en-US">
                          <a:latin typeface="Aptos" panose="020B0004020202020204" pitchFamily="34" charset="0"/>
                        </a:rPr>
                        <a:t>A “chaos roll” can help or hurt the cat, and they don’t know when it’s going to happen</a:t>
                      </a:r>
                    </a:p>
                  </a:txBody>
                  <a:tcPr/>
                </a:tc>
                <a:extLst>
                  <a:ext uri="{0D108BD9-81ED-4DB2-BD59-A6C34878D82A}">
                    <a16:rowId xmlns:a16="http://schemas.microsoft.com/office/drawing/2014/main" val="291930364"/>
                  </a:ext>
                </a:extLst>
              </a:tr>
              <a:tr h="370840">
                <a:tc>
                  <a:txBody>
                    <a:bodyPr/>
                    <a:lstStyle/>
                    <a:p>
                      <a:r>
                        <a:rPr lang="en-US">
                          <a:latin typeface="Aptos" panose="020B0004020202020204" pitchFamily="34" charset="0"/>
                        </a:rPr>
                        <a:t>Road Trippin’</a:t>
                      </a:r>
                    </a:p>
                  </a:txBody>
                  <a:tcPr/>
                </a:tc>
                <a:tc>
                  <a:txBody>
                    <a:bodyPr/>
                    <a:lstStyle/>
                    <a:p>
                      <a:r>
                        <a:rPr lang="en-US">
                          <a:latin typeface="Aptos" panose="020B0004020202020204" pitchFamily="34" charset="0"/>
                        </a:rPr>
                        <a:t>On a road trip and you have to hold in pee, getting increasingly desperate for a bathroom</a:t>
                      </a:r>
                    </a:p>
                  </a:txBody>
                  <a:tcPr/>
                </a:tc>
                <a:tc>
                  <a:txBody>
                    <a:bodyPr/>
                    <a:lstStyle/>
                    <a:p>
                      <a:r>
                        <a:rPr lang="en-US">
                          <a:latin typeface="Aptos"/>
                        </a:rPr>
                        <a:t>A “pee meter” that goes up periodically, which makes other rolls worse</a:t>
                      </a:r>
                    </a:p>
                  </a:txBody>
                  <a:tcPr/>
                </a:tc>
                <a:extLst>
                  <a:ext uri="{0D108BD9-81ED-4DB2-BD59-A6C34878D82A}">
                    <a16:rowId xmlns:a16="http://schemas.microsoft.com/office/drawing/2014/main" val="2682731040"/>
                  </a:ext>
                </a:extLst>
              </a:tr>
              <a:tr h="370840">
                <a:tc>
                  <a:txBody>
                    <a:bodyPr/>
                    <a:lstStyle/>
                    <a:p>
                      <a:r>
                        <a:rPr lang="en-US">
                          <a:latin typeface="Aptos" panose="020B0004020202020204" pitchFamily="34" charset="0"/>
                        </a:rPr>
                        <a:t>Astronomers</a:t>
                      </a:r>
                    </a:p>
                  </a:txBody>
                  <a:tcPr/>
                </a:tc>
                <a:tc>
                  <a:txBody>
                    <a:bodyPr/>
                    <a:lstStyle/>
                    <a:p>
                      <a:r>
                        <a:rPr lang="en-US">
                          <a:latin typeface="Aptos"/>
                        </a:rPr>
                        <a:t>Discover planets no one has ever seen before and observe their attributes</a:t>
                      </a:r>
                    </a:p>
                  </a:txBody>
                  <a:tcPr/>
                </a:tc>
                <a:tc>
                  <a:txBody>
                    <a:bodyPr/>
                    <a:lstStyle/>
                    <a:p>
                      <a:r>
                        <a:rPr lang="en-US">
                          <a:latin typeface="Aptos" panose="020B0004020202020204" pitchFamily="34" charset="0"/>
                        </a:rPr>
                        <a:t>Compare a card from a deck to a table: e.g. all “7s” are considered “extremely hot” planets.</a:t>
                      </a:r>
                    </a:p>
                  </a:txBody>
                  <a:tcPr/>
                </a:tc>
                <a:extLst>
                  <a:ext uri="{0D108BD9-81ED-4DB2-BD59-A6C34878D82A}">
                    <a16:rowId xmlns:a16="http://schemas.microsoft.com/office/drawing/2014/main" val="1293557248"/>
                  </a:ext>
                </a:extLst>
              </a:tr>
              <a:tr h="370840">
                <a:tc>
                  <a:txBody>
                    <a:bodyPr/>
                    <a:lstStyle/>
                    <a:p>
                      <a:r>
                        <a:rPr lang="en-US">
                          <a:latin typeface="Aptos" panose="020B0004020202020204" pitchFamily="34" charset="0"/>
                        </a:rPr>
                        <a:t>Do you copy?</a:t>
                      </a:r>
                    </a:p>
                  </a:txBody>
                  <a:tcPr/>
                </a:tc>
                <a:tc>
                  <a:txBody>
                    <a:bodyPr/>
                    <a:lstStyle/>
                    <a:p>
                      <a:r>
                        <a:rPr lang="en-US">
                          <a:latin typeface="Aptos" panose="020B0004020202020204" pitchFamily="34" charset="0"/>
                        </a:rPr>
                        <a:t>A limited amount of time to talk to a planet across the galaxy</a:t>
                      </a:r>
                    </a:p>
                  </a:txBody>
                  <a:tcPr/>
                </a:tc>
                <a:tc>
                  <a:txBody>
                    <a:bodyPr/>
                    <a:lstStyle/>
                    <a:p>
                      <a:r>
                        <a:rPr lang="en-US">
                          <a:latin typeface="Aptos" panose="020B0004020202020204" pitchFamily="34" charset="0"/>
                        </a:rPr>
                        <a:t>The number on a timer counting down when a decision is made is the number that’s “rolled”</a:t>
                      </a:r>
                    </a:p>
                  </a:txBody>
                  <a:tcPr/>
                </a:tc>
                <a:extLst>
                  <a:ext uri="{0D108BD9-81ED-4DB2-BD59-A6C34878D82A}">
                    <a16:rowId xmlns:a16="http://schemas.microsoft.com/office/drawing/2014/main" val="314333362"/>
                  </a:ext>
                </a:extLst>
              </a:tr>
              <a:tr h="370840">
                <a:tc>
                  <a:txBody>
                    <a:bodyPr/>
                    <a:lstStyle/>
                    <a:p>
                      <a:r>
                        <a:rPr lang="en-US">
                          <a:latin typeface="Aptos" panose="020B0004020202020204" pitchFamily="34" charset="0"/>
                        </a:rPr>
                        <a:t>10 Candles</a:t>
                      </a:r>
                    </a:p>
                  </a:txBody>
                  <a:tcPr/>
                </a:tc>
                <a:tc>
                  <a:txBody>
                    <a:bodyPr/>
                    <a:lstStyle/>
                    <a:p>
                      <a:r>
                        <a:rPr lang="en-US" dirty="0">
                          <a:latin typeface="Aptos" panose="020B0004020202020204" pitchFamily="34" charset="0"/>
                        </a:rPr>
                        <a:t>Telling a scary story at night, that is still slightly hopeful, but always in the brink of disaster </a:t>
                      </a:r>
                    </a:p>
                  </a:txBody>
                  <a:tcPr/>
                </a:tc>
                <a:tc>
                  <a:txBody>
                    <a:bodyPr/>
                    <a:lstStyle/>
                    <a:p>
                      <a:r>
                        <a:rPr lang="en-US" dirty="0">
                          <a:latin typeface="Aptos" panose="020B0004020202020204" pitchFamily="34" charset="0"/>
                        </a:rPr>
                        <a:t>When literal, actual candles on the table are blown out, players lose something important regardless of how it was blown out.</a:t>
                      </a:r>
                    </a:p>
                  </a:txBody>
                  <a:tcPr/>
                </a:tc>
                <a:extLst>
                  <a:ext uri="{0D108BD9-81ED-4DB2-BD59-A6C34878D82A}">
                    <a16:rowId xmlns:a16="http://schemas.microsoft.com/office/drawing/2014/main" val="3458984977"/>
                  </a:ext>
                </a:extLst>
              </a:tr>
            </a:tbl>
          </a:graphicData>
        </a:graphic>
      </p:graphicFrame>
      <p:pic>
        <p:nvPicPr>
          <p:cNvPr id="31" name="Graphic 30" descr="Lightbulb with solid fill">
            <a:extLst>
              <a:ext uri="{FF2B5EF4-FFF2-40B4-BE49-F238E27FC236}">
                <a16:creationId xmlns:a16="http://schemas.microsoft.com/office/drawing/2014/main" id="{2D7591E4-979E-756F-7803-09E8C2ABA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05" y="679942"/>
            <a:ext cx="420899" cy="420899"/>
          </a:xfrm>
          <a:prstGeom prst="rect">
            <a:avLst/>
          </a:prstGeom>
        </p:spPr>
      </p:pic>
      <p:pic>
        <p:nvPicPr>
          <p:cNvPr id="17" name="Picture 16">
            <a:extLst>
              <a:ext uri="{FF2B5EF4-FFF2-40B4-BE49-F238E27FC236}">
                <a16:creationId xmlns:a16="http://schemas.microsoft.com/office/drawing/2014/main" id="{92D0B1E1-E0C5-5F0F-5C30-7374E781EFED}"/>
              </a:ext>
            </a:extLst>
          </p:cNvPr>
          <p:cNvPicPr>
            <a:picLocks noChangeAspect="1"/>
          </p:cNvPicPr>
          <p:nvPr/>
        </p:nvPicPr>
        <p:blipFill>
          <a:blip r:embed="rId5"/>
          <a:stretch>
            <a:fillRect/>
          </a:stretch>
        </p:blipFill>
        <p:spPr>
          <a:xfrm rot="21435456">
            <a:off x="8725617" y="-229280"/>
            <a:ext cx="3640737" cy="2100581"/>
          </a:xfrm>
          <a:prstGeom prst="rect">
            <a:avLst/>
          </a:prstGeom>
        </p:spPr>
      </p:pic>
      <p:sp>
        <p:nvSpPr>
          <p:cNvPr id="9" name="TextBox 8">
            <a:extLst>
              <a:ext uri="{FF2B5EF4-FFF2-40B4-BE49-F238E27FC236}">
                <a16:creationId xmlns:a16="http://schemas.microsoft.com/office/drawing/2014/main" id="{AF15F537-CC96-B05A-D8EE-5CF4D2A3A59F}"/>
              </a:ext>
            </a:extLst>
          </p:cNvPr>
          <p:cNvSpPr txBox="1"/>
          <p:nvPr/>
        </p:nvSpPr>
        <p:spPr>
          <a:xfrm>
            <a:off x="630475" y="6096588"/>
            <a:ext cx="11256636" cy="523220"/>
          </a:xfrm>
          <a:prstGeom prst="rect">
            <a:avLst/>
          </a:prstGeom>
          <a:noFill/>
        </p:spPr>
        <p:txBody>
          <a:bodyPr wrap="square">
            <a:spAutoFit/>
          </a:bodyPr>
          <a:lstStyle/>
          <a:p>
            <a:r>
              <a:rPr lang="en-US" sz="2800" i="0" dirty="0">
                <a:solidFill>
                  <a:srgbClr val="002060"/>
                </a:solidFill>
                <a:effectLst/>
                <a:latin typeface="Aptos" panose="020B0004020202020204" pitchFamily="34" charset="0"/>
              </a:rPr>
              <a:t>Worksheets &amp; slides here: </a:t>
            </a:r>
            <a:r>
              <a:rPr lang="en-US" sz="2800" i="1" u="sng" dirty="0">
                <a:latin typeface="Aptos" panose="020B0004020202020204" pitchFamily="34" charset="0"/>
              </a:rPr>
              <a:t>tinyurl.com/</a:t>
            </a:r>
            <a:r>
              <a:rPr lang="en-US" sz="2800" i="1" u="sng" dirty="0" err="1">
                <a:latin typeface="Aptos" panose="020B0004020202020204" pitchFamily="34" charset="0"/>
              </a:rPr>
              <a:t>CreateYourOwnOnePageRPG</a:t>
            </a:r>
            <a:endParaRPr lang="en-US" sz="2800" u="sng" dirty="0">
              <a:solidFill>
                <a:srgbClr val="002060"/>
              </a:solidFill>
              <a:latin typeface="Aptos" panose="020B0004020202020204" pitchFamily="34" charset="0"/>
            </a:endParaRPr>
          </a:p>
        </p:txBody>
      </p:sp>
    </p:spTree>
    <p:extLst>
      <p:ext uri="{BB962C8B-B14F-4D97-AF65-F5344CB8AC3E}">
        <p14:creationId xmlns:p14="http://schemas.microsoft.com/office/powerpoint/2010/main" val="194419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a:xfrm>
            <a:off x="154943" y="6296643"/>
            <a:ext cx="365760" cy="182880"/>
          </a:xfrm>
        </p:spPr>
        <p:txBody>
          <a:bodyPr anchor="ctr">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19726">
                    <a:lumMod val="60000"/>
                    <a:lumOff val="40000"/>
                  </a:srgbClr>
                </a:solidFill>
                <a:effectLst/>
                <a:uLnTx/>
                <a:uFillTx/>
                <a:latin typeface="Gill Sans Nova Light"/>
                <a:ea typeface="+mn-ea"/>
              </a:rPr>
              <a:t>11</a:t>
            </a:r>
          </a:p>
        </p:txBody>
      </p:sp>
      <p:sp>
        <p:nvSpPr>
          <p:cNvPr id="7" name="Footer Placeholder 4">
            <a:extLst>
              <a:ext uri="{FF2B5EF4-FFF2-40B4-BE49-F238E27FC236}">
                <a16:creationId xmlns:a16="http://schemas.microsoft.com/office/drawing/2014/main" id="{1A09D682-7503-FC51-3683-42703D8335E5}"/>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a:xfrm>
            <a:off x="1066800" y="191101"/>
            <a:ext cx="10058400" cy="1055452"/>
          </a:xfrm>
        </p:spPr>
        <p:txBody>
          <a:bodyPr anchor="ctr">
            <a:normAutofit/>
          </a:bodyPr>
          <a:lstStyle/>
          <a:p>
            <a:r>
              <a:rPr lang="en-US">
                <a:latin typeface="Book Antiqua"/>
                <a:cs typeface="Angsana New"/>
              </a:rPr>
              <a:t>Prototype: Writing the rules</a:t>
            </a:r>
            <a:endParaRPr lang="en-US"/>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4294967295"/>
          </p:nvPr>
        </p:nvSpPr>
        <p:spPr>
          <a:xfrm>
            <a:off x="1066560" y="1486099"/>
            <a:ext cx="6463278" cy="4511765"/>
          </a:xfrm>
        </p:spPr>
        <p:txBody>
          <a:bodyPr vert="horz" lIns="0" tIns="0" rIns="0" bIns="0" rtlCol="0" anchor="t">
            <a:normAutofit/>
          </a:bodyPr>
          <a:lstStyle/>
          <a:p>
            <a:r>
              <a:rPr lang="en-US" sz="3200">
                <a:latin typeface="Aptos" panose="020B0004020202020204" pitchFamily="34" charset="0"/>
                <a:cs typeface="Calibri"/>
              </a:rPr>
              <a:t>Start simple, refine later</a:t>
            </a:r>
          </a:p>
          <a:p>
            <a:r>
              <a:rPr lang="en-US" sz="3200">
                <a:latin typeface="Aptos" panose="020B0004020202020204" pitchFamily="34" charset="0"/>
                <a:cs typeface="Calibri"/>
              </a:rPr>
              <a:t>"If I had more time, I would’ve written a shorter letter" </a:t>
            </a:r>
          </a:p>
          <a:p>
            <a:pPr lvl="1">
              <a:spcBef>
                <a:spcPts val="1000"/>
              </a:spcBef>
            </a:pPr>
            <a:r>
              <a:rPr lang="en-US" sz="2800">
                <a:latin typeface="Aptos"/>
                <a:cs typeface="Calibri"/>
              </a:rPr>
              <a:t>Aim for info-rich, easy to explain</a:t>
            </a:r>
            <a:endParaRPr lang="en-US" sz="2800">
              <a:latin typeface="Aptos"/>
            </a:endParaRPr>
          </a:p>
          <a:p>
            <a:r>
              <a:rPr lang="en-US" sz="3200">
                <a:latin typeface="Aptos"/>
              </a:rPr>
              <a:t>What's your game’s core idea?</a:t>
            </a:r>
          </a:p>
          <a:p>
            <a:r>
              <a:rPr lang="en-US" sz="3200">
                <a:latin typeface="Aptos"/>
              </a:rPr>
              <a:t>What's your core mechanic?</a:t>
            </a:r>
          </a:p>
          <a:p>
            <a:pPr lvl="1"/>
            <a:r>
              <a:rPr lang="en-US" sz="2800">
                <a:latin typeface="Aptos"/>
              </a:rPr>
              <a:t>Let players fill in the gaps</a:t>
            </a:r>
          </a:p>
          <a:p>
            <a:r>
              <a:rPr lang="en-US" sz="3200">
                <a:latin typeface="Aptos"/>
              </a:rPr>
              <a:t>Does this rule add to immersion?</a:t>
            </a:r>
            <a:endParaRPr lang="en-US" sz="3200">
              <a:latin typeface="Aptos" panose="020B0004020202020204" pitchFamily="34" charset="0"/>
            </a:endParaRPr>
          </a:p>
          <a:p>
            <a:pPr marL="0" indent="0">
              <a:buNone/>
            </a:pPr>
            <a:endParaRPr lang="en-US" sz="3200">
              <a:latin typeface="Aptos" panose="020B0004020202020204" pitchFamily="34" charset="0"/>
            </a:endParaRPr>
          </a:p>
        </p:txBody>
      </p:sp>
      <p:pic>
        <p:nvPicPr>
          <p:cNvPr id="6" name="Picture 5" descr="Screenshot from Fallout: New Vegas, Xbox series x.">
            <a:extLst>
              <a:ext uri="{FF2B5EF4-FFF2-40B4-BE49-F238E27FC236}">
                <a16:creationId xmlns:a16="http://schemas.microsoft.com/office/drawing/2014/main" id="{CE71E5AB-C43D-0B7A-F183-028E892450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12948248" y="1401305"/>
            <a:ext cx="4635729" cy="2608684"/>
          </a:xfrm>
          <a:prstGeom prst="rect">
            <a:avLst/>
          </a:prstGeom>
        </p:spPr>
      </p:pic>
      <p:sp>
        <p:nvSpPr>
          <p:cNvPr id="8" name="TextBox 7">
            <a:extLst>
              <a:ext uri="{FF2B5EF4-FFF2-40B4-BE49-F238E27FC236}">
                <a16:creationId xmlns:a16="http://schemas.microsoft.com/office/drawing/2014/main" id="{FF8FAA6D-BCC1-8FD2-7CF0-0929EABF6387}"/>
              </a:ext>
            </a:extLst>
          </p:cNvPr>
          <p:cNvSpPr txBox="1"/>
          <p:nvPr/>
        </p:nvSpPr>
        <p:spPr>
          <a:xfrm>
            <a:off x="12868503" y="3962678"/>
            <a:ext cx="53977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solidFill>
                  <a:schemeClr val="tx2"/>
                </a:solidFill>
                <a:latin typeface="Aptos" panose="020B0004020202020204" pitchFamily="34" charset="0"/>
              </a:rPr>
              <a:t>Screenshot from Fallout: New Vegas, Xbox</a:t>
            </a:r>
          </a:p>
        </p:txBody>
      </p:sp>
      <p:pic>
        <p:nvPicPr>
          <p:cNvPr id="12" name="Picture 11" descr="Jenga Falling">
            <a:extLst>
              <a:ext uri="{FF2B5EF4-FFF2-40B4-BE49-F238E27FC236}">
                <a16:creationId xmlns:a16="http://schemas.microsoft.com/office/drawing/2014/main" id="{58871A4B-443D-85BD-9A7C-F5AB5561AD5C}"/>
              </a:ext>
            </a:extLst>
          </p:cNvPr>
          <p:cNvPicPr>
            <a:picLocks noChangeAspect="1"/>
          </p:cNvPicPr>
          <p:nvPr/>
        </p:nvPicPr>
        <p:blipFill>
          <a:blip r:embed="rId5"/>
          <a:srcRect l="17500" r="2692" b="1445"/>
          <a:stretch>
            <a:fillRect/>
          </a:stretch>
        </p:blipFill>
        <p:spPr>
          <a:xfrm>
            <a:off x="7529838" y="1095406"/>
            <a:ext cx="3676473" cy="3022876"/>
          </a:xfrm>
          <a:prstGeom prst="rect">
            <a:avLst/>
          </a:prstGeom>
        </p:spPr>
      </p:pic>
      <p:grpSp>
        <p:nvGrpSpPr>
          <p:cNvPr id="11" name="Group 10">
            <a:extLst>
              <a:ext uri="{FF2B5EF4-FFF2-40B4-BE49-F238E27FC236}">
                <a16:creationId xmlns:a16="http://schemas.microsoft.com/office/drawing/2014/main" id="{A5C1D61A-B461-BFB7-F953-E7E177C64676}"/>
              </a:ext>
            </a:extLst>
          </p:cNvPr>
          <p:cNvGrpSpPr/>
          <p:nvPr/>
        </p:nvGrpSpPr>
        <p:grpSpPr>
          <a:xfrm>
            <a:off x="7962900" y="3746501"/>
            <a:ext cx="4229100" cy="3022600"/>
            <a:chOff x="8892082" y="4225719"/>
            <a:chExt cx="3299918" cy="2517981"/>
          </a:xfrm>
        </p:grpSpPr>
        <p:pic>
          <p:nvPicPr>
            <p:cNvPr id="9" name="Picture 8">
              <a:extLst>
                <a:ext uri="{FF2B5EF4-FFF2-40B4-BE49-F238E27FC236}">
                  <a16:creationId xmlns:a16="http://schemas.microsoft.com/office/drawing/2014/main" id="{22CD442B-65C3-3461-AF80-D4F23EB2A8BF}"/>
                </a:ext>
              </a:extLst>
            </p:cNvPr>
            <p:cNvPicPr>
              <a:picLocks noChangeAspect="1"/>
            </p:cNvPicPr>
            <p:nvPr/>
          </p:nvPicPr>
          <p:blipFill>
            <a:blip r:embed="rId6"/>
            <a:stretch>
              <a:fillRect/>
            </a:stretch>
          </p:blipFill>
          <p:spPr>
            <a:xfrm rot="16200000">
              <a:off x="9909090" y="3917500"/>
              <a:ext cx="1974691" cy="2591129"/>
            </a:xfrm>
            <a:prstGeom prst="rect">
              <a:avLst/>
            </a:prstGeom>
          </p:spPr>
        </p:pic>
        <p:pic>
          <p:nvPicPr>
            <p:cNvPr id="10" name="Picture 2" descr="Matte Red Blood Rust Acrylic Dice Set Dnd Roleplay D20">
              <a:extLst>
                <a:ext uri="{FF2B5EF4-FFF2-40B4-BE49-F238E27FC236}">
                  <a16:creationId xmlns:a16="http://schemas.microsoft.com/office/drawing/2014/main" id="{7D1F2F74-7DF3-471E-AE21-90BE38A2B49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983" b="12856"/>
            <a:stretch>
              <a:fillRect/>
            </a:stretch>
          </p:blipFill>
          <p:spPr bwMode="auto">
            <a:xfrm>
              <a:off x="8892082" y="5803899"/>
              <a:ext cx="940731" cy="939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00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a:xfrm>
            <a:off x="154943" y="6296643"/>
            <a:ext cx="365760" cy="182880"/>
          </a:xfrm>
        </p:spPr>
        <p:txBody>
          <a:bodyPr/>
          <a:lstStyle/>
          <a:p>
            <a:r>
              <a:rPr lang="en-US"/>
              <a:t>12</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a:xfrm>
            <a:off x="1066800" y="191101"/>
            <a:ext cx="10058400" cy="1371600"/>
          </a:xfrm>
        </p:spPr>
        <p:txBody>
          <a:bodyPr/>
          <a:lstStyle/>
          <a:p>
            <a:r>
              <a:rPr lang="en-US">
                <a:latin typeface="Book Antiqua"/>
                <a:cs typeface="Angsana New"/>
              </a:rPr>
              <a:t>Mechanics/Rules Tips</a:t>
            </a:r>
            <a:endParaRPr lang="en-US"/>
          </a:p>
        </p:txBody>
      </p:sp>
      <p:sp>
        <p:nvSpPr>
          <p:cNvPr id="6" name="Footer Placeholder 4">
            <a:extLst>
              <a:ext uri="{FF2B5EF4-FFF2-40B4-BE49-F238E27FC236}">
                <a16:creationId xmlns:a16="http://schemas.microsoft.com/office/drawing/2014/main" id="{8C6F43B2-07DE-EEEF-15AA-72C4776FDC06}"/>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2060"/>
                </a:solidFill>
              </a:rPr>
              <a:t>CREATE YOUR OWN RPG</a:t>
            </a:r>
          </a:p>
        </p:txBody>
      </p:sp>
      <p:grpSp>
        <p:nvGrpSpPr>
          <p:cNvPr id="30" name="Group 29">
            <a:extLst>
              <a:ext uri="{FF2B5EF4-FFF2-40B4-BE49-F238E27FC236}">
                <a16:creationId xmlns:a16="http://schemas.microsoft.com/office/drawing/2014/main" id="{D3AF6EC1-0030-0EC8-D78D-A47E5A48D1AF}"/>
              </a:ext>
            </a:extLst>
          </p:cNvPr>
          <p:cNvGrpSpPr/>
          <p:nvPr/>
        </p:nvGrpSpPr>
        <p:grpSpPr>
          <a:xfrm>
            <a:off x="1448658" y="1562701"/>
            <a:ext cx="1998759" cy="2001786"/>
            <a:chOff x="1816958" y="1064053"/>
            <a:chExt cx="1926624" cy="2001786"/>
          </a:xfrm>
        </p:grpSpPr>
        <p:pic>
          <p:nvPicPr>
            <p:cNvPr id="7" name="Graphic 6" descr="Flowchart with solid fill">
              <a:extLst>
                <a:ext uri="{FF2B5EF4-FFF2-40B4-BE49-F238E27FC236}">
                  <a16:creationId xmlns:a16="http://schemas.microsoft.com/office/drawing/2014/main" id="{73D151D2-B699-D730-6AEA-5CD897608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146300" y="1428750"/>
              <a:ext cx="1276350" cy="1276350"/>
            </a:xfrm>
            <a:prstGeom prst="rect">
              <a:avLst/>
            </a:prstGeom>
          </p:spPr>
        </p:pic>
        <p:sp>
          <p:nvSpPr>
            <p:cNvPr id="14" name="Oval 13">
              <a:extLst>
                <a:ext uri="{FF2B5EF4-FFF2-40B4-BE49-F238E27FC236}">
                  <a16:creationId xmlns:a16="http://schemas.microsoft.com/office/drawing/2014/main" id="{76EF256C-736C-619E-842D-B51639E03949}"/>
                </a:ext>
              </a:extLst>
            </p:cNvPr>
            <p:cNvSpPr/>
            <p:nvPr/>
          </p:nvSpPr>
          <p:spPr>
            <a:xfrm>
              <a:off x="1816958" y="1064053"/>
              <a:ext cx="1926624" cy="2001786"/>
            </a:xfrm>
            <a:prstGeom prst="ellipse">
              <a:avLst/>
            </a:prstGeom>
            <a:noFill/>
            <a:ln w="57150">
              <a:solidFill>
                <a:srgbClr val="3222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DCFA853-A392-9148-7959-86A3164EC07C}"/>
              </a:ext>
            </a:extLst>
          </p:cNvPr>
          <p:cNvGrpSpPr/>
          <p:nvPr/>
        </p:nvGrpSpPr>
        <p:grpSpPr>
          <a:xfrm>
            <a:off x="5182458" y="1562700"/>
            <a:ext cx="1998759" cy="2004072"/>
            <a:chOff x="5379308" y="1203752"/>
            <a:chExt cx="1431324" cy="1436636"/>
          </a:xfrm>
        </p:grpSpPr>
        <p:grpSp>
          <p:nvGrpSpPr>
            <p:cNvPr id="11" name="Group 10">
              <a:extLst>
                <a:ext uri="{FF2B5EF4-FFF2-40B4-BE49-F238E27FC236}">
                  <a16:creationId xmlns:a16="http://schemas.microsoft.com/office/drawing/2014/main" id="{E776ACB0-D111-6936-2BA8-DAA8E7155649}"/>
                </a:ext>
              </a:extLst>
            </p:cNvPr>
            <p:cNvGrpSpPr/>
            <p:nvPr/>
          </p:nvGrpSpPr>
          <p:grpSpPr>
            <a:xfrm>
              <a:off x="5391150" y="1231900"/>
              <a:ext cx="1409700" cy="1384300"/>
              <a:chOff x="4222750" y="4991100"/>
              <a:chExt cx="1409700" cy="1384300"/>
            </a:xfrm>
          </p:grpSpPr>
          <p:pic>
            <p:nvPicPr>
              <p:cNvPr id="9" name="Graphic 8" descr="Remote learning math with solid fill">
                <a:extLst>
                  <a:ext uri="{FF2B5EF4-FFF2-40B4-BE49-F238E27FC236}">
                    <a16:creationId xmlns:a16="http://schemas.microsoft.com/office/drawing/2014/main" id="{B9EB3BBB-0500-74C8-2469-511A33011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4050" y="5264150"/>
                <a:ext cx="914400" cy="914400"/>
              </a:xfrm>
              <a:prstGeom prst="rect">
                <a:avLst/>
              </a:prstGeom>
            </p:spPr>
          </p:pic>
          <p:pic>
            <p:nvPicPr>
              <p:cNvPr id="10" name="Graphic 9" descr="No sign outline">
                <a:extLst>
                  <a:ext uri="{FF2B5EF4-FFF2-40B4-BE49-F238E27FC236}">
                    <a16:creationId xmlns:a16="http://schemas.microsoft.com/office/drawing/2014/main" id="{B5CC6996-0859-E0C2-0406-A735ABEF1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2750" y="4991100"/>
                <a:ext cx="1409700" cy="1384300"/>
              </a:xfrm>
              <a:prstGeom prst="rect">
                <a:avLst/>
              </a:prstGeom>
            </p:spPr>
          </p:pic>
        </p:grpSp>
        <p:sp>
          <p:nvSpPr>
            <p:cNvPr id="15" name="Oval 14">
              <a:extLst>
                <a:ext uri="{FF2B5EF4-FFF2-40B4-BE49-F238E27FC236}">
                  <a16:creationId xmlns:a16="http://schemas.microsoft.com/office/drawing/2014/main" id="{BA44A755-A973-6528-3199-D4919C858862}"/>
                </a:ext>
              </a:extLst>
            </p:cNvPr>
            <p:cNvSpPr/>
            <p:nvPr/>
          </p:nvSpPr>
          <p:spPr>
            <a:xfrm>
              <a:off x="5379308" y="1203752"/>
              <a:ext cx="1431324" cy="1436636"/>
            </a:xfrm>
            <a:prstGeom prst="ellipse">
              <a:avLst/>
            </a:prstGeom>
            <a:noFill/>
            <a:ln w="57150">
              <a:solidFill>
                <a:srgbClr val="3222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ent Placeholder 2">
            <a:extLst>
              <a:ext uri="{FF2B5EF4-FFF2-40B4-BE49-F238E27FC236}">
                <a16:creationId xmlns:a16="http://schemas.microsoft.com/office/drawing/2014/main" id="{D00F06D3-1172-7EB7-A265-B861B4355EFD}"/>
              </a:ext>
            </a:extLst>
          </p:cNvPr>
          <p:cNvSpPr txBox="1">
            <a:spLocks/>
          </p:cNvSpPr>
          <p:nvPr/>
        </p:nvSpPr>
        <p:spPr>
          <a:xfrm>
            <a:off x="838199" y="3867510"/>
            <a:ext cx="3224531" cy="200178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t>Limited number</a:t>
            </a:r>
          </a:p>
          <a:p>
            <a:pPr marL="0" indent="0" algn="ctr">
              <a:buNone/>
            </a:pPr>
            <a:r>
              <a:rPr lang="en-US" sz="2800"/>
              <a:t>Aim for a single mechanic that is easy to teach</a:t>
            </a:r>
            <a:r>
              <a:rPr lang="en-US"/>
              <a:t>.</a:t>
            </a:r>
            <a:endParaRPr lang="en-US" sz="2800"/>
          </a:p>
        </p:txBody>
      </p:sp>
      <p:grpSp>
        <p:nvGrpSpPr>
          <p:cNvPr id="32" name="Group 31">
            <a:extLst>
              <a:ext uri="{FF2B5EF4-FFF2-40B4-BE49-F238E27FC236}">
                <a16:creationId xmlns:a16="http://schemas.microsoft.com/office/drawing/2014/main" id="{38EF584C-F8F6-46E5-3077-D7177E32587A}"/>
              </a:ext>
            </a:extLst>
          </p:cNvPr>
          <p:cNvGrpSpPr/>
          <p:nvPr/>
        </p:nvGrpSpPr>
        <p:grpSpPr>
          <a:xfrm>
            <a:off x="9024208" y="1562700"/>
            <a:ext cx="1998760" cy="2004072"/>
            <a:chOff x="9608408" y="1254552"/>
            <a:chExt cx="1431324" cy="1436636"/>
          </a:xfrm>
        </p:grpSpPr>
        <p:pic>
          <p:nvPicPr>
            <p:cNvPr id="13" name="Graphic 12" descr="List with solid fill">
              <a:extLst>
                <a:ext uri="{FF2B5EF4-FFF2-40B4-BE49-F238E27FC236}">
                  <a16:creationId xmlns:a16="http://schemas.microsoft.com/office/drawing/2014/main" id="{BADB89A0-1BC9-5E59-1FFF-9F43DA497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67900" y="1517650"/>
              <a:ext cx="914400" cy="914400"/>
            </a:xfrm>
            <a:prstGeom prst="rect">
              <a:avLst/>
            </a:prstGeom>
          </p:spPr>
        </p:pic>
        <p:sp>
          <p:nvSpPr>
            <p:cNvPr id="16" name="Oval 15">
              <a:extLst>
                <a:ext uri="{FF2B5EF4-FFF2-40B4-BE49-F238E27FC236}">
                  <a16:creationId xmlns:a16="http://schemas.microsoft.com/office/drawing/2014/main" id="{957EE86E-6B8C-C0BB-7088-53E3164942B5}"/>
                </a:ext>
              </a:extLst>
            </p:cNvPr>
            <p:cNvSpPr/>
            <p:nvPr/>
          </p:nvSpPr>
          <p:spPr>
            <a:xfrm>
              <a:off x="9608408" y="1254552"/>
              <a:ext cx="1431324" cy="1436636"/>
            </a:xfrm>
            <a:prstGeom prst="ellipse">
              <a:avLst/>
            </a:prstGeom>
            <a:noFill/>
            <a:ln w="57150">
              <a:solidFill>
                <a:srgbClr val="3222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Content Placeholder 2">
            <a:extLst>
              <a:ext uri="{FF2B5EF4-FFF2-40B4-BE49-F238E27FC236}">
                <a16:creationId xmlns:a16="http://schemas.microsoft.com/office/drawing/2014/main" id="{BCCFBA60-E3CF-7E07-67C4-180A12A1EB9D}"/>
              </a:ext>
            </a:extLst>
          </p:cNvPr>
          <p:cNvSpPr txBox="1">
            <a:spLocks/>
          </p:cNvSpPr>
          <p:nvPr/>
        </p:nvSpPr>
        <p:spPr>
          <a:xfrm>
            <a:off x="4559299" y="3892910"/>
            <a:ext cx="3249931" cy="2004072"/>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Easy to calculate</a:t>
            </a:r>
          </a:p>
          <a:p>
            <a:pPr marL="0" indent="0" algn="ctr">
              <a:buNone/>
            </a:pPr>
            <a:r>
              <a:rPr lang="en-US" sz="2800" dirty="0"/>
              <a:t>Use one form of comparison:</a:t>
            </a:r>
            <a:r>
              <a:rPr lang="en-US" dirty="0"/>
              <a:t> counting</a:t>
            </a:r>
            <a:r>
              <a:rPr lang="en-US" sz="2800" dirty="0"/>
              <a:t>, summing, etc.</a:t>
            </a:r>
            <a:endParaRPr lang="en-US" dirty="0"/>
          </a:p>
        </p:txBody>
      </p:sp>
      <p:sp>
        <p:nvSpPr>
          <p:cNvPr id="29" name="Content Placeholder 2">
            <a:extLst>
              <a:ext uri="{FF2B5EF4-FFF2-40B4-BE49-F238E27FC236}">
                <a16:creationId xmlns:a16="http://schemas.microsoft.com/office/drawing/2014/main" id="{E5993D9E-E778-4F6F-9902-8DE4CB37EC4C}"/>
              </a:ext>
            </a:extLst>
          </p:cNvPr>
          <p:cNvSpPr txBox="1">
            <a:spLocks/>
          </p:cNvSpPr>
          <p:nvPr/>
        </p:nvSpPr>
        <p:spPr>
          <a:xfrm>
            <a:off x="8413749" y="3867510"/>
            <a:ext cx="3224531" cy="2004072"/>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t>Keep it Simple, Silly!</a:t>
            </a:r>
          </a:p>
          <a:p>
            <a:pPr marL="0" indent="0" algn="ctr">
              <a:buNone/>
            </a:pPr>
            <a:r>
              <a:rPr lang="en-US" sz="2800"/>
              <a:t>Content can be fun to write</a:t>
            </a:r>
            <a:r>
              <a:rPr lang="en-US"/>
              <a:t>, but</a:t>
            </a:r>
            <a:r>
              <a:rPr lang="en-US" sz="2800"/>
              <a:t> is it necessary? </a:t>
            </a:r>
            <a:endParaRPr lang="en-US"/>
          </a:p>
        </p:txBody>
      </p:sp>
    </p:spTree>
    <p:extLst>
      <p:ext uri="{BB962C8B-B14F-4D97-AF65-F5344CB8AC3E}">
        <p14:creationId xmlns:p14="http://schemas.microsoft.com/office/powerpoint/2010/main" val="3587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54B6-30D1-F6D5-8159-AB2B47507333}"/>
              </a:ext>
            </a:extLst>
          </p:cNvPr>
          <p:cNvSpPr>
            <a:spLocks noGrp="1"/>
          </p:cNvSpPr>
          <p:nvPr>
            <p:ph type="title"/>
          </p:nvPr>
        </p:nvSpPr>
        <p:spPr/>
        <p:txBody>
          <a:bodyPr/>
          <a:lstStyle/>
          <a:p>
            <a:r>
              <a:rPr lang="en-US"/>
              <a:t>Workshop: Prototype</a:t>
            </a:r>
          </a:p>
        </p:txBody>
      </p:sp>
      <p:sp>
        <p:nvSpPr>
          <p:cNvPr id="3" name="Slide Number Placeholder 2">
            <a:extLst>
              <a:ext uri="{FF2B5EF4-FFF2-40B4-BE49-F238E27FC236}">
                <a16:creationId xmlns:a16="http://schemas.microsoft.com/office/drawing/2014/main" id="{EDFBAB6D-12DB-B54B-E502-8E002A60B0E7}"/>
              </a:ext>
            </a:extLst>
          </p:cNvPr>
          <p:cNvSpPr>
            <a:spLocks noGrp="1"/>
          </p:cNvSpPr>
          <p:nvPr>
            <p:ph type="sldNum" sz="quarter" idx="12"/>
          </p:nvPr>
        </p:nvSpPr>
        <p:spPr/>
        <p:txBody>
          <a:bodyPr/>
          <a:lstStyle/>
          <a:p>
            <a:fld id="{294A09A9-5501-47C1-A89A-A340965A2BE2}" type="slidenum">
              <a:rPr lang="en-US" smtClean="0"/>
              <a:t>13</a:t>
            </a:fld>
            <a:endParaRPr lang="en-US"/>
          </a:p>
        </p:txBody>
      </p:sp>
      <p:sp>
        <p:nvSpPr>
          <p:cNvPr id="4" name="Footer Placeholder 3">
            <a:extLst>
              <a:ext uri="{FF2B5EF4-FFF2-40B4-BE49-F238E27FC236}">
                <a16:creationId xmlns:a16="http://schemas.microsoft.com/office/drawing/2014/main" id="{593DB0CD-0785-594D-D880-9A28A3D7C3A3}"/>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32C26CAE-F897-FFAD-9DE0-5BA4EF523F90}"/>
              </a:ext>
            </a:extLst>
          </p:cNvPr>
          <p:cNvSpPr>
            <a:spLocks noGrp="1"/>
          </p:cNvSpPr>
          <p:nvPr>
            <p:ph type="body" sz="quarter" idx="14"/>
          </p:nvPr>
        </p:nvSpPr>
        <p:spPr/>
        <p:txBody>
          <a:bodyPr/>
          <a:lstStyle/>
          <a:p>
            <a:r>
              <a:rPr lang="en-US"/>
              <a:t>15 MINUTES</a:t>
            </a:r>
          </a:p>
        </p:txBody>
      </p:sp>
      <p:sp>
        <p:nvSpPr>
          <p:cNvPr id="6" name="Text Placeholder 5">
            <a:extLst>
              <a:ext uri="{FF2B5EF4-FFF2-40B4-BE49-F238E27FC236}">
                <a16:creationId xmlns:a16="http://schemas.microsoft.com/office/drawing/2014/main" id="{E50199A2-EDFA-330C-2C4B-9E33F5B52B02}"/>
              </a:ext>
            </a:extLst>
          </p:cNvPr>
          <p:cNvSpPr>
            <a:spLocks noGrp="1"/>
          </p:cNvSpPr>
          <p:nvPr>
            <p:ph type="body" sz="quarter" idx="15"/>
          </p:nvPr>
        </p:nvSpPr>
        <p:spPr/>
        <p:txBody>
          <a:bodyPr/>
          <a:lstStyle/>
          <a:p>
            <a:r>
              <a:rPr lang="en-US"/>
              <a:t>PART 3 (BOTH SIDES)</a:t>
            </a:r>
          </a:p>
        </p:txBody>
      </p:sp>
      <p:sp>
        <p:nvSpPr>
          <p:cNvPr id="9" name="Content Placeholder 2">
            <a:extLst>
              <a:ext uri="{FF2B5EF4-FFF2-40B4-BE49-F238E27FC236}">
                <a16:creationId xmlns:a16="http://schemas.microsoft.com/office/drawing/2014/main" id="{16BFB358-00B1-97E3-05E5-5FA1A7AF1D79}"/>
              </a:ext>
            </a:extLst>
          </p:cNvPr>
          <p:cNvSpPr txBox="1">
            <a:spLocks/>
          </p:cNvSpPr>
          <p:nvPr/>
        </p:nvSpPr>
        <p:spPr>
          <a:xfrm>
            <a:off x="699206" y="1682874"/>
            <a:ext cx="8709489" cy="407003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a:solidFill>
                  <a:srgbClr val="002060"/>
                </a:solidFill>
                <a:latin typeface="Aptos" panose="020B0004020202020204" pitchFamily="34" charset="0"/>
              </a:rPr>
              <a:t>Describe your game and its core mechanic</a:t>
            </a:r>
          </a:p>
          <a:p>
            <a:pPr>
              <a:lnSpc>
                <a:spcPct val="100000"/>
              </a:lnSpc>
            </a:pPr>
            <a:r>
              <a:rPr lang="en-US" sz="2400">
                <a:solidFill>
                  <a:srgbClr val="002060"/>
                </a:solidFill>
                <a:latin typeface="Aptos" panose="020B0004020202020204" pitchFamily="34" charset="0"/>
              </a:rPr>
              <a:t>Define how the game starts, what happens on a player's turn, the game’s loop, etc.</a:t>
            </a:r>
          </a:p>
          <a:p>
            <a:pPr marL="0" indent="0">
              <a:lnSpc>
                <a:spcPct val="100000"/>
              </a:lnSpc>
              <a:buFont typeface="Arial" panose="020B0604020202020204" pitchFamily="34" charset="0"/>
              <a:buNone/>
            </a:pPr>
            <a:endParaRPr lang="en-US" sz="2400">
              <a:solidFill>
                <a:srgbClr val="002060"/>
              </a:solidFill>
              <a:latin typeface="Aptos" panose="020B0004020202020204" pitchFamily="34" charset="0"/>
            </a:endParaRPr>
          </a:p>
          <a:p>
            <a:pPr>
              <a:lnSpc>
                <a:spcPct val="100000"/>
              </a:lnSpc>
            </a:pPr>
            <a:r>
              <a:rPr lang="en-US" sz="2400">
                <a:solidFill>
                  <a:srgbClr val="002060"/>
                </a:solidFill>
                <a:latin typeface="Aptos" panose="020B0004020202020204" pitchFamily="34" charset="0"/>
              </a:rPr>
              <a:t>Tips:</a:t>
            </a:r>
          </a:p>
          <a:p>
            <a:pPr lvl="1">
              <a:lnSpc>
                <a:spcPct val="100000"/>
              </a:lnSpc>
              <a:buFont typeface="Courier New" panose="020B0604020202020204" pitchFamily="34" charset="0"/>
              <a:buChar char="o"/>
            </a:pPr>
            <a:r>
              <a:rPr lang="en-US">
                <a:solidFill>
                  <a:srgbClr val="002060"/>
                </a:solidFill>
                <a:latin typeface="Aptos" panose="020B0004020202020204" pitchFamily="34" charset="0"/>
              </a:rPr>
              <a:t>Use your work in Part 1 and 2 to fill out these sections</a:t>
            </a:r>
          </a:p>
          <a:p>
            <a:pPr lvl="1">
              <a:lnSpc>
                <a:spcPct val="100000"/>
              </a:lnSpc>
              <a:buFont typeface="Courier New" panose="020B0604020202020204" pitchFamily="34" charset="0"/>
              <a:buChar char="o"/>
            </a:pPr>
            <a:r>
              <a:rPr lang="en-US">
                <a:solidFill>
                  <a:srgbClr val="002060"/>
                </a:solidFill>
                <a:latin typeface="Aptos" panose="020B0004020202020204" pitchFamily="34" charset="0"/>
              </a:rPr>
              <a:t>Consider adding quick ways to make an adventure, like providing example adventures or tables to randomly generate a story</a:t>
            </a:r>
          </a:p>
        </p:txBody>
      </p:sp>
      <p:sp>
        <p:nvSpPr>
          <p:cNvPr id="8" name="TextBox 7">
            <a:extLst>
              <a:ext uri="{FF2B5EF4-FFF2-40B4-BE49-F238E27FC236}">
                <a16:creationId xmlns:a16="http://schemas.microsoft.com/office/drawing/2014/main" id="{0FC59F8D-1614-414D-0680-5A960B2CADE3}"/>
              </a:ext>
            </a:extLst>
          </p:cNvPr>
          <p:cNvSpPr txBox="1"/>
          <p:nvPr/>
        </p:nvSpPr>
        <p:spPr>
          <a:xfrm>
            <a:off x="630475" y="6096588"/>
            <a:ext cx="11256636" cy="523220"/>
          </a:xfrm>
          <a:prstGeom prst="rect">
            <a:avLst/>
          </a:prstGeom>
          <a:noFill/>
        </p:spPr>
        <p:txBody>
          <a:bodyPr wrap="square">
            <a:spAutoFit/>
          </a:bodyPr>
          <a:lstStyle/>
          <a:p>
            <a:r>
              <a:rPr lang="en-US" sz="2800" i="0">
                <a:solidFill>
                  <a:srgbClr val="002060"/>
                </a:solidFill>
                <a:effectLst/>
                <a:latin typeface="Aptos" panose="020B0004020202020204" pitchFamily="34" charset="0"/>
              </a:rPr>
              <a:t>Worksheets &amp; slides here: </a:t>
            </a:r>
            <a:r>
              <a:rPr lang="en-US" sz="2800" i="1" u="sng">
                <a:latin typeface="Aptos" panose="020B0004020202020204" pitchFamily="34" charset="0"/>
              </a:rPr>
              <a:t>tinyurl.com/</a:t>
            </a:r>
            <a:r>
              <a:rPr lang="en-US" sz="2800" i="1" u="sng" err="1">
                <a:latin typeface="Aptos" panose="020B0004020202020204" pitchFamily="34" charset="0"/>
              </a:rPr>
              <a:t>CreateYourOwnOnePageRPG</a:t>
            </a:r>
            <a:endParaRPr lang="en-US" sz="2800" u="sng">
              <a:solidFill>
                <a:srgbClr val="002060"/>
              </a:solidFill>
              <a:latin typeface="Aptos" panose="020B0004020202020204" pitchFamily="34" charset="0"/>
            </a:endParaRPr>
          </a:p>
        </p:txBody>
      </p:sp>
      <p:grpSp>
        <p:nvGrpSpPr>
          <p:cNvPr id="19" name="Group 18">
            <a:extLst>
              <a:ext uri="{FF2B5EF4-FFF2-40B4-BE49-F238E27FC236}">
                <a16:creationId xmlns:a16="http://schemas.microsoft.com/office/drawing/2014/main" id="{493D3A4B-37C7-245F-BEF2-1A291E78B9F6}"/>
              </a:ext>
            </a:extLst>
          </p:cNvPr>
          <p:cNvGrpSpPr/>
          <p:nvPr/>
        </p:nvGrpSpPr>
        <p:grpSpPr>
          <a:xfrm>
            <a:off x="8843211" y="-29877"/>
            <a:ext cx="3521476" cy="6079369"/>
            <a:chOff x="8843211" y="-29877"/>
            <a:chExt cx="3521476" cy="6079369"/>
          </a:xfrm>
        </p:grpSpPr>
        <p:cxnSp>
          <p:nvCxnSpPr>
            <p:cNvPr id="16" name="Straight Connector 15">
              <a:extLst>
                <a:ext uri="{FF2B5EF4-FFF2-40B4-BE49-F238E27FC236}">
                  <a16:creationId xmlns:a16="http://schemas.microsoft.com/office/drawing/2014/main" id="{0CDB2531-A4D1-B774-B542-327A9B5F368A}"/>
                </a:ext>
              </a:extLst>
            </p:cNvPr>
            <p:cNvCxnSpPr>
              <a:cxnSpLocks/>
            </p:cNvCxnSpPr>
            <p:nvPr/>
          </p:nvCxnSpPr>
          <p:spPr>
            <a:xfrm flipV="1">
              <a:off x="11819771" y="-29877"/>
              <a:ext cx="0" cy="231452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C07586C-C3A8-93E7-45DE-15F177E44F96}"/>
                </a:ext>
              </a:extLst>
            </p:cNvPr>
            <p:cNvGrpSpPr/>
            <p:nvPr/>
          </p:nvGrpSpPr>
          <p:grpSpPr>
            <a:xfrm>
              <a:off x="8843211" y="1271950"/>
              <a:ext cx="3521476" cy="4777542"/>
              <a:chOff x="8563533" y="998419"/>
              <a:chExt cx="4005689" cy="5395541"/>
            </a:xfrm>
          </p:grpSpPr>
          <p:pic>
            <p:nvPicPr>
              <p:cNvPr id="13" name="Graphic 12" descr="Pen with solid fill">
                <a:extLst>
                  <a:ext uri="{FF2B5EF4-FFF2-40B4-BE49-F238E27FC236}">
                    <a16:creationId xmlns:a16="http://schemas.microsoft.com/office/drawing/2014/main" id="{3D30422C-8A2D-D7F9-9300-A344F3A574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792326" y="998419"/>
                <a:ext cx="1233886" cy="1233886"/>
              </a:xfrm>
              <a:prstGeom prst="rect">
                <a:avLst/>
              </a:prstGeom>
            </p:spPr>
          </p:pic>
          <p:pic>
            <p:nvPicPr>
              <p:cNvPr id="11" name="Picture 10">
                <a:extLst>
                  <a:ext uri="{FF2B5EF4-FFF2-40B4-BE49-F238E27FC236}">
                    <a16:creationId xmlns:a16="http://schemas.microsoft.com/office/drawing/2014/main" id="{71B505E7-13E7-758C-AFC6-D8CE4E12253A}"/>
                  </a:ext>
                </a:extLst>
              </p:cNvPr>
              <p:cNvPicPr>
                <a:picLocks noChangeAspect="1"/>
              </p:cNvPicPr>
              <p:nvPr/>
            </p:nvPicPr>
            <p:blipFill>
              <a:blip r:embed="rId5"/>
              <a:stretch>
                <a:fillRect/>
              </a:stretch>
            </p:blipFill>
            <p:spPr>
              <a:xfrm rot="10800000">
                <a:off x="8563533" y="1041821"/>
                <a:ext cx="4005689" cy="5352139"/>
              </a:xfrm>
              <a:prstGeom prst="rect">
                <a:avLst/>
              </a:prstGeom>
            </p:spPr>
          </p:pic>
        </p:grpSp>
      </p:grpSp>
    </p:spTree>
    <p:extLst>
      <p:ext uri="{BB962C8B-B14F-4D97-AF65-F5344CB8AC3E}">
        <p14:creationId xmlns:p14="http://schemas.microsoft.com/office/powerpoint/2010/main" val="140040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a:xfrm>
            <a:off x="154943" y="6296643"/>
            <a:ext cx="365760" cy="182880"/>
          </a:xfrm>
        </p:spPr>
        <p:txBody>
          <a:bodyPr/>
          <a:lstStyle/>
          <a:p>
            <a:r>
              <a:rPr lang="en-US"/>
              <a:t>14</a:t>
            </a:r>
          </a:p>
        </p:txBody>
      </p:sp>
      <p:sp>
        <p:nvSpPr>
          <p:cNvPr id="9" name="Footer Placeholder 4">
            <a:extLst>
              <a:ext uri="{FF2B5EF4-FFF2-40B4-BE49-F238E27FC236}">
                <a16:creationId xmlns:a16="http://schemas.microsoft.com/office/drawing/2014/main" id="{64BFEE74-4F34-7AE7-506C-1F4FD76FBFA6}"/>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a:xfrm>
            <a:off x="1066800" y="191101"/>
            <a:ext cx="10058400" cy="1371600"/>
          </a:xfrm>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4294967295"/>
          </p:nvPr>
        </p:nvSpPr>
        <p:spPr>
          <a:xfrm>
            <a:off x="6238067" y="967563"/>
            <a:ext cx="5708755" cy="5213781"/>
          </a:xfrm>
          <a:noFill/>
        </p:spPr>
        <p:txBody>
          <a:bodyPr vert="horz" lIns="0" tIns="0" rIns="0" bIns="0" rtlCol="0" anchor="t">
            <a:noAutofit/>
          </a:bodyPr>
          <a:lstStyle/>
          <a:p>
            <a:pPr marL="0" indent="0">
              <a:buNone/>
            </a:pPr>
            <a:r>
              <a:rPr lang="en-US">
                <a:latin typeface="Aptos" panose="020B0004020202020204" pitchFamily="34" charset="0"/>
              </a:rPr>
              <a:t>“Design Thinking is a discipline that used the designer’s sensibility and methods to match people’s needs to what is technologically possible and a viable business strategy to convert into customer value and market opportunity.” – </a:t>
            </a:r>
            <a:r>
              <a:rPr lang="en-US" sz="2400">
                <a:latin typeface="Aptos" panose="020B0004020202020204" pitchFamily="34" charset="0"/>
              </a:rPr>
              <a:t>Tim Brown</a:t>
            </a:r>
          </a:p>
          <a:p>
            <a:pPr marL="0" indent="0">
              <a:buNone/>
            </a:pPr>
            <a:endParaRPr lang="en-US" sz="2600">
              <a:latin typeface="Aptos" panose="020B0004020202020204" pitchFamily="34" charset="0"/>
            </a:endParaRPr>
          </a:p>
          <a:p>
            <a:pPr marL="0" indent="0">
              <a:buNone/>
            </a:pPr>
            <a:r>
              <a:rPr lang="en-US" sz="2600">
                <a:latin typeface="Aptos" panose="020B0004020202020204" pitchFamily="34" charset="0"/>
              </a:rPr>
              <a:t>Design thinking is a way to create anything, work on any project, in a way that is </a:t>
            </a:r>
            <a:r>
              <a:rPr lang="en-US" sz="2600" u="sng">
                <a:latin typeface="Aptos" panose="020B0004020202020204" pitchFamily="34" charset="0"/>
              </a:rPr>
              <a:t>human-centered</a:t>
            </a:r>
            <a:r>
              <a:rPr lang="en-US" sz="2600">
                <a:latin typeface="Aptos" panose="020B0004020202020204" pitchFamily="34" charset="0"/>
              </a:rPr>
              <a:t> at its core and </a:t>
            </a:r>
            <a:r>
              <a:rPr lang="en-US" sz="2600" u="sng">
                <a:latin typeface="Aptos" panose="020B0004020202020204" pitchFamily="34" charset="0"/>
              </a:rPr>
              <a:t>favors progress over perfection</a:t>
            </a:r>
          </a:p>
        </p:txBody>
      </p:sp>
      <p:pic>
        <p:nvPicPr>
          <p:cNvPr id="6" name="Picture 5" descr="Five stages in the design thinking process.">
            <a:extLst>
              <a:ext uri="{FF2B5EF4-FFF2-40B4-BE49-F238E27FC236}">
                <a16:creationId xmlns:a16="http://schemas.microsoft.com/office/drawing/2014/main" id="{8DB6EA33-7D99-327F-C50D-09B34F59C950}"/>
              </a:ext>
            </a:extLst>
          </p:cNvPr>
          <p:cNvPicPr>
            <a:picLocks noChangeAspect="1"/>
          </p:cNvPicPr>
          <p:nvPr/>
        </p:nvPicPr>
        <p:blipFill rotWithShape="1">
          <a:blip r:embed="rId3"/>
          <a:srcRect t="16883" r="-232" b="1129"/>
          <a:stretch/>
        </p:blipFill>
        <p:spPr>
          <a:xfrm>
            <a:off x="697424" y="1521239"/>
            <a:ext cx="5338638" cy="4412542"/>
          </a:xfrm>
          <a:prstGeom prst="rect">
            <a:avLst/>
          </a:prstGeom>
        </p:spPr>
      </p:pic>
      <p:sp>
        <p:nvSpPr>
          <p:cNvPr id="7" name="Rectangle 6">
            <a:extLst>
              <a:ext uri="{FF2B5EF4-FFF2-40B4-BE49-F238E27FC236}">
                <a16:creationId xmlns:a16="http://schemas.microsoft.com/office/drawing/2014/main" id="{7E4AE03A-98DF-1F0F-47F1-9FC7D6C79EB0}"/>
              </a:ext>
            </a:extLst>
          </p:cNvPr>
          <p:cNvSpPr/>
          <p:nvPr/>
        </p:nvSpPr>
        <p:spPr>
          <a:xfrm>
            <a:off x="1066800" y="2983424"/>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8" name="Rectangle 7">
            <a:extLst>
              <a:ext uri="{FF2B5EF4-FFF2-40B4-BE49-F238E27FC236}">
                <a16:creationId xmlns:a16="http://schemas.microsoft.com/office/drawing/2014/main" id="{85E27057-E24C-5D32-9E62-83179FB8E59C}"/>
              </a:ext>
            </a:extLst>
          </p:cNvPr>
          <p:cNvSpPr/>
          <p:nvPr/>
        </p:nvSpPr>
        <p:spPr>
          <a:xfrm>
            <a:off x="2019946"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0" name="Rectangle 9">
            <a:extLst>
              <a:ext uri="{FF2B5EF4-FFF2-40B4-BE49-F238E27FC236}">
                <a16:creationId xmlns:a16="http://schemas.microsoft.com/office/drawing/2014/main" id="{8A2D1BB9-0901-7DB7-9BE7-AE4ED012DDCF}"/>
              </a:ext>
            </a:extLst>
          </p:cNvPr>
          <p:cNvSpPr/>
          <p:nvPr/>
        </p:nvSpPr>
        <p:spPr>
          <a:xfrm>
            <a:off x="2931499"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1" name="Rectangle 10">
            <a:extLst>
              <a:ext uri="{FF2B5EF4-FFF2-40B4-BE49-F238E27FC236}">
                <a16:creationId xmlns:a16="http://schemas.microsoft.com/office/drawing/2014/main" id="{8E46EBA3-29F1-A2A1-8FE1-6F9886BDB85C}"/>
              </a:ext>
            </a:extLst>
          </p:cNvPr>
          <p:cNvSpPr/>
          <p:nvPr/>
        </p:nvSpPr>
        <p:spPr>
          <a:xfrm>
            <a:off x="3923655" y="2983423"/>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2" name="Rectangle 11">
            <a:extLst>
              <a:ext uri="{FF2B5EF4-FFF2-40B4-BE49-F238E27FC236}">
                <a16:creationId xmlns:a16="http://schemas.microsoft.com/office/drawing/2014/main" id="{B546A31D-9FA7-C6E3-6525-E8D6F0AA4746}"/>
              </a:ext>
            </a:extLst>
          </p:cNvPr>
          <p:cNvSpPr/>
          <p:nvPr/>
        </p:nvSpPr>
        <p:spPr>
          <a:xfrm>
            <a:off x="4794143" y="2983422"/>
            <a:ext cx="870488"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3" name="Rectangle 12">
            <a:extLst>
              <a:ext uri="{FF2B5EF4-FFF2-40B4-BE49-F238E27FC236}">
                <a16:creationId xmlns:a16="http://schemas.microsoft.com/office/drawing/2014/main" id="{2578EE0B-F224-BD5B-218B-620D8EC0C786}"/>
              </a:ext>
            </a:extLst>
          </p:cNvPr>
          <p:cNvSpPr/>
          <p:nvPr/>
        </p:nvSpPr>
        <p:spPr>
          <a:xfrm>
            <a:off x="1066800" y="1611824"/>
            <a:ext cx="4218122" cy="1371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4" name="Rectangle 13">
            <a:extLst>
              <a:ext uri="{FF2B5EF4-FFF2-40B4-BE49-F238E27FC236}">
                <a16:creationId xmlns:a16="http://schemas.microsoft.com/office/drawing/2014/main" id="{9C0A6667-26A6-9A12-A086-A826ADE4B758}"/>
              </a:ext>
            </a:extLst>
          </p:cNvPr>
          <p:cNvSpPr/>
          <p:nvPr/>
        </p:nvSpPr>
        <p:spPr>
          <a:xfrm>
            <a:off x="1491938" y="3959815"/>
            <a:ext cx="3885973" cy="9763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25146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31CD64-5919-E4A7-D536-50290971F24D}"/>
              </a:ext>
            </a:extLst>
          </p:cNvPr>
          <p:cNvSpPr>
            <a:spLocks noGrp="1"/>
          </p:cNvSpPr>
          <p:nvPr>
            <p:ph type="sldNum" sz="quarter" idx="11"/>
          </p:nvPr>
        </p:nvSpPr>
        <p:spPr>
          <a:xfrm>
            <a:off x="154943" y="6296643"/>
            <a:ext cx="365760" cy="182880"/>
          </a:xfrm>
        </p:spPr>
        <p:txBody>
          <a:bodyPr/>
          <a:lstStyle/>
          <a:p>
            <a:r>
              <a:rPr lang="en-US"/>
              <a:t>14</a:t>
            </a:r>
          </a:p>
        </p:txBody>
      </p:sp>
      <p:sp>
        <p:nvSpPr>
          <p:cNvPr id="6" name="Footer Placeholder 4">
            <a:extLst>
              <a:ext uri="{FF2B5EF4-FFF2-40B4-BE49-F238E27FC236}">
                <a16:creationId xmlns:a16="http://schemas.microsoft.com/office/drawing/2014/main" id="{52491465-C0ED-6087-A591-F2C2A34876CE}"/>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2" name="Title 1">
            <a:extLst>
              <a:ext uri="{FF2B5EF4-FFF2-40B4-BE49-F238E27FC236}">
                <a16:creationId xmlns:a16="http://schemas.microsoft.com/office/drawing/2014/main" id="{B9EA4DEF-1597-FF01-48B4-FD0714B9F638}"/>
              </a:ext>
            </a:extLst>
          </p:cNvPr>
          <p:cNvSpPr>
            <a:spLocks noGrp="1"/>
          </p:cNvSpPr>
          <p:nvPr>
            <p:ph type="title"/>
          </p:nvPr>
        </p:nvSpPr>
        <p:spPr>
          <a:xfrm>
            <a:off x="1066800" y="191101"/>
            <a:ext cx="10058400" cy="1371600"/>
          </a:xfrm>
        </p:spPr>
        <p:txBody>
          <a:bodyPr/>
          <a:lstStyle/>
          <a:p>
            <a:r>
              <a:rPr lang="en-US"/>
              <a:t>Design thinking</a:t>
            </a:r>
          </a:p>
        </p:txBody>
      </p:sp>
      <p:sp>
        <p:nvSpPr>
          <p:cNvPr id="3" name="Content Placeholder 2">
            <a:extLst>
              <a:ext uri="{FF2B5EF4-FFF2-40B4-BE49-F238E27FC236}">
                <a16:creationId xmlns:a16="http://schemas.microsoft.com/office/drawing/2014/main" id="{5FFC19EC-97E5-6B94-0504-65BE29D4F137}"/>
              </a:ext>
            </a:extLst>
          </p:cNvPr>
          <p:cNvSpPr>
            <a:spLocks noGrp="1"/>
          </p:cNvSpPr>
          <p:nvPr>
            <p:ph idx="4294967295"/>
          </p:nvPr>
        </p:nvSpPr>
        <p:spPr>
          <a:xfrm>
            <a:off x="1066799" y="882502"/>
            <a:ext cx="11125201" cy="5298842"/>
          </a:xfrm>
        </p:spPr>
        <p:txBody>
          <a:bodyPr vert="horz" lIns="0" tIns="0" rIns="0" bIns="0" rtlCol="0" anchor="t">
            <a:noAutofit/>
          </a:bodyPr>
          <a:lstStyle/>
          <a:p>
            <a:r>
              <a:rPr lang="en-US" sz="3600">
                <a:latin typeface="Aptos" panose="020B0004020202020204" pitchFamily="34" charset="0"/>
              </a:rPr>
              <a:t>What you did:</a:t>
            </a:r>
          </a:p>
          <a:p>
            <a:pPr lvl="1"/>
            <a:r>
              <a:rPr lang="en-US" sz="3200" b="1">
                <a:latin typeface="Aptos" panose="020B0004020202020204" pitchFamily="34" charset="0"/>
              </a:rPr>
              <a:t>Empathize</a:t>
            </a:r>
            <a:r>
              <a:rPr lang="en-US" sz="3200">
                <a:latin typeface="Aptos" panose="020B0004020202020204" pitchFamily="34" charset="0"/>
              </a:rPr>
              <a:t> – you thought about a topic, and considered your game mechanics from the player’s POV</a:t>
            </a:r>
          </a:p>
          <a:p>
            <a:pPr lvl="1"/>
            <a:r>
              <a:rPr lang="en-US" sz="3200" b="1">
                <a:latin typeface="Aptos" panose="020B0004020202020204" pitchFamily="34" charset="0"/>
              </a:rPr>
              <a:t>Define and Ideate</a:t>
            </a:r>
            <a:r>
              <a:rPr lang="en-US" sz="3200">
                <a:latin typeface="Aptos" panose="020B0004020202020204" pitchFamily="34" charset="0"/>
              </a:rPr>
              <a:t> – you thought about the fun in the game and defined the rules. </a:t>
            </a:r>
          </a:p>
          <a:p>
            <a:pPr lvl="1"/>
            <a:r>
              <a:rPr lang="en-US" sz="3200" b="1">
                <a:latin typeface="Aptos" panose="020B0004020202020204" pitchFamily="34" charset="0"/>
              </a:rPr>
              <a:t>Prototype</a:t>
            </a:r>
            <a:r>
              <a:rPr lang="en-US" sz="3200">
                <a:latin typeface="Aptos" panose="020B0004020202020204" pitchFamily="34" charset="0"/>
              </a:rPr>
              <a:t> – you wrote a playable draft of your game's rules</a:t>
            </a:r>
          </a:p>
          <a:p>
            <a:r>
              <a:rPr lang="en-US" sz="3600">
                <a:latin typeface="Aptos" panose="020B0004020202020204" pitchFamily="34" charset="0"/>
              </a:rPr>
              <a:t>What's next:</a:t>
            </a:r>
          </a:p>
          <a:p>
            <a:pPr lvl="1"/>
            <a:r>
              <a:rPr lang="en-US" sz="3200" b="1">
                <a:latin typeface="Aptos" panose="020B0004020202020204" pitchFamily="34" charset="0"/>
              </a:rPr>
              <a:t>Test</a:t>
            </a:r>
            <a:r>
              <a:rPr lang="en-US" sz="3200">
                <a:latin typeface="Aptos" panose="020B0004020202020204" pitchFamily="34" charset="0"/>
              </a:rPr>
              <a:t> – you can test your prototype by having someone else play your game and give feedback on what worked and what didn't</a:t>
            </a:r>
          </a:p>
          <a:p>
            <a:pPr lvl="1"/>
            <a:r>
              <a:rPr lang="en-US" sz="3200" b="1">
                <a:latin typeface="Aptos" panose="020B0004020202020204" pitchFamily="34" charset="0"/>
              </a:rPr>
              <a:t>Iterate</a:t>
            </a:r>
            <a:r>
              <a:rPr lang="en-US" sz="3200">
                <a:latin typeface="Aptos" panose="020B0004020202020204" pitchFamily="34" charset="0"/>
              </a:rPr>
              <a:t> – you can repeat this process to integrate feedback into new drafts of your game</a:t>
            </a:r>
          </a:p>
        </p:txBody>
      </p:sp>
      <p:sp>
        <p:nvSpPr>
          <p:cNvPr id="9" name="TextBox 8">
            <a:extLst>
              <a:ext uri="{FF2B5EF4-FFF2-40B4-BE49-F238E27FC236}">
                <a16:creationId xmlns:a16="http://schemas.microsoft.com/office/drawing/2014/main" id="{5813673C-1BFB-6A7F-2203-41DD55FF3377}"/>
              </a:ext>
            </a:extLst>
          </p:cNvPr>
          <p:cNvSpPr txBox="1"/>
          <p:nvPr/>
        </p:nvSpPr>
        <p:spPr>
          <a:xfrm>
            <a:off x="8410353" y="6226414"/>
            <a:ext cx="3781647" cy="646331"/>
          </a:xfrm>
          <a:prstGeom prst="rect">
            <a:avLst/>
          </a:prstGeom>
          <a:noFill/>
        </p:spPr>
        <p:txBody>
          <a:bodyPr wrap="square">
            <a:spAutoFit/>
          </a:bodyPr>
          <a:lstStyle/>
          <a:p>
            <a:r>
              <a:rPr lang="en-US">
                <a:hlinkClick r:id="rId3"/>
              </a:rPr>
              <a:t>The 5 Stages in the Design Thinking Process | </a:t>
            </a:r>
            <a:r>
              <a:rPr lang="en-US" err="1">
                <a:hlinkClick r:id="rId3"/>
              </a:rPr>
              <a:t>IxDF</a:t>
            </a:r>
            <a:r>
              <a:rPr lang="en-US">
                <a:hlinkClick r:id="rId3"/>
              </a:rPr>
              <a:t> (interaction-design.org)</a:t>
            </a:r>
            <a:endParaRPr lang="en-US"/>
          </a:p>
        </p:txBody>
      </p:sp>
    </p:spTree>
    <p:extLst>
      <p:ext uri="{BB962C8B-B14F-4D97-AF65-F5344CB8AC3E}">
        <p14:creationId xmlns:p14="http://schemas.microsoft.com/office/powerpoint/2010/main" val="4187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AA08BD-09CE-16F6-3F27-5A9C4CC4A901}"/>
              </a:ext>
            </a:extLst>
          </p:cNvPr>
          <p:cNvSpPr>
            <a:spLocks noGrp="1"/>
          </p:cNvSpPr>
          <p:nvPr>
            <p:ph type="sldNum" sz="quarter" idx="11"/>
          </p:nvPr>
        </p:nvSpPr>
        <p:spPr>
          <a:xfrm>
            <a:off x="154943" y="6296643"/>
            <a:ext cx="365760" cy="182880"/>
          </a:xfrm>
        </p:spPr>
        <p:txBody>
          <a:bodyPr/>
          <a:lstStyle/>
          <a:p>
            <a:r>
              <a:rPr lang="en-US"/>
              <a:t>15</a:t>
            </a:r>
          </a:p>
        </p:txBody>
      </p:sp>
      <p:sp>
        <p:nvSpPr>
          <p:cNvPr id="6" name="Footer Placeholder 4">
            <a:extLst>
              <a:ext uri="{FF2B5EF4-FFF2-40B4-BE49-F238E27FC236}">
                <a16:creationId xmlns:a16="http://schemas.microsoft.com/office/drawing/2014/main" id="{68638C75-7ED9-0C60-9B95-55AA08D406C3}"/>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2" name="Title 1">
            <a:extLst>
              <a:ext uri="{FF2B5EF4-FFF2-40B4-BE49-F238E27FC236}">
                <a16:creationId xmlns:a16="http://schemas.microsoft.com/office/drawing/2014/main" id="{2BE808A1-EB1B-4C17-17A1-7FD464DE3B1F}"/>
              </a:ext>
            </a:extLst>
          </p:cNvPr>
          <p:cNvSpPr>
            <a:spLocks noGrp="1"/>
          </p:cNvSpPr>
          <p:nvPr>
            <p:ph type="title"/>
          </p:nvPr>
        </p:nvSpPr>
        <p:spPr>
          <a:xfrm>
            <a:off x="1066800" y="191101"/>
            <a:ext cx="10058400" cy="1371600"/>
          </a:xfrm>
        </p:spPr>
        <p:txBody>
          <a:bodyPr/>
          <a:lstStyle/>
          <a:p>
            <a:r>
              <a:rPr lang="en-US"/>
              <a:t>What to do with your game</a:t>
            </a:r>
          </a:p>
        </p:txBody>
      </p:sp>
      <p:sp>
        <p:nvSpPr>
          <p:cNvPr id="3" name="Content Placeholder 2">
            <a:extLst>
              <a:ext uri="{FF2B5EF4-FFF2-40B4-BE49-F238E27FC236}">
                <a16:creationId xmlns:a16="http://schemas.microsoft.com/office/drawing/2014/main" id="{6236B508-9F92-D2C9-E6C6-0FCDE5BEF18D}"/>
              </a:ext>
            </a:extLst>
          </p:cNvPr>
          <p:cNvSpPr>
            <a:spLocks noGrp="1"/>
          </p:cNvSpPr>
          <p:nvPr>
            <p:ph idx="4294967295"/>
          </p:nvPr>
        </p:nvSpPr>
        <p:spPr>
          <a:xfrm>
            <a:off x="1066800" y="1099254"/>
            <a:ext cx="10058393" cy="4507932"/>
          </a:xfrm>
        </p:spPr>
        <p:txBody>
          <a:bodyPr vert="horz" lIns="0" tIns="0" rIns="0" bIns="0" rtlCol="0" anchor="t">
            <a:noAutofit/>
          </a:bodyPr>
          <a:lstStyle/>
          <a:p>
            <a:pPr marL="0" indent="0">
              <a:buNone/>
            </a:pPr>
            <a:r>
              <a:rPr lang="en-US" sz="3200">
                <a:latin typeface="Aptos" panose="020B0004020202020204" pitchFamily="34" charset="0"/>
              </a:rPr>
              <a:t>Playtesting</a:t>
            </a:r>
          </a:p>
          <a:p>
            <a:r>
              <a:rPr lang="en-US" sz="3200">
                <a:latin typeface="Aptos" panose="020B0004020202020204" pitchFamily="34" charset="0"/>
              </a:rPr>
              <a:t>Observe silently (without playing)</a:t>
            </a:r>
          </a:p>
          <a:p>
            <a:r>
              <a:rPr lang="en-US" sz="3200">
                <a:latin typeface="Aptos" panose="020B0004020202020204" pitchFamily="34" charset="0"/>
              </a:rPr>
              <a:t>Everything’s up to interpretation</a:t>
            </a:r>
          </a:p>
          <a:p>
            <a:r>
              <a:rPr lang="en-US" sz="3200">
                <a:latin typeface="Aptos" panose="020B0004020202020204" pitchFamily="34" charset="0"/>
              </a:rPr>
              <a:t>Ask them to think out loud</a:t>
            </a:r>
          </a:p>
          <a:p>
            <a:pPr marL="0" indent="0">
              <a:buNone/>
            </a:pPr>
            <a:endParaRPr lang="en-US" sz="3200">
              <a:latin typeface="Aptos" panose="020B0004020202020204" pitchFamily="34" charset="0"/>
            </a:endParaRPr>
          </a:p>
          <a:p>
            <a:pPr marL="0" indent="0">
              <a:buNone/>
            </a:pPr>
            <a:r>
              <a:rPr lang="en-US" sz="3200">
                <a:latin typeface="Aptos" panose="020B0004020202020204" pitchFamily="34" charset="0"/>
              </a:rPr>
              <a:t>Publishing </a:t>
            </a:r>
          </a:p>
          <a:p>
            <a:r>
              <a:rPr lang="en-US" sz="3200">
                <a:latin typeface="Aptos" panose="020B0004020202020204" pitchFamily="34" charset="0"/>
              </a:rPr>
              <a:t>DMs Guild, </a:t>
            </a:r>
            <a:r>
              <a:rPr lang="en-US" sz="3200" err="1">
                <a:latin typeface="Aptos" panose="020B0004020202020204" pitchFamily="34" charset="0"/>
              </a:rPr>
              <a:t>DrivethruRPG</a:t>
            </a:r>
            <a:r>
              <a:rPr lang="en-US" sz="3200">
                <a:latin typeface="Aptos" panose="020B0004020202020204" pitchFamily="34" charset="0"/>
              </a:rPr>
              <a:t>, Roll20</a:t>
            </a:r>
          </a:p>
          <a:p>
            <a:r>
              <a:rPr lang="en-US" sz="3200">
                <a:latin typeface="Aptos" panose="020B0004020202020204" pitchFamily="34" charset="0"/>
              </a:rPr>
              <a:t>Itch.io</a:t>
            </a:r>
          </a:p>
          <a:p>
            <a:r>
              <a:rPr lang="en-US" sz="3200">
                <a:latin typeface="Aptos" panose="020B0004020202020204" pitchFamily="34" charset="0"/>
              </a:rPr>
              <a:t>GitHub, your own personal website</a:t>
            </a:r>
          </a:p>
        </p:txBody>
      </p:sp>
      <p:pic>
        <p:nvPicPr>
          <p:cNvPr id="8" name="Picture 7">
            <a:extLst>
              <a:ext uri="{FF2B5EF4-FFF2-40B4-BE49-F238E27FC236}">
                <a16:creationId xmlns:a16="http://schemas.microsoft.com/office/drawing/2014/main" id="{DF41DA89-0CC3-B998-1E4F-EA09A4977EF6}"/>
              </a:ext>
            </a:extLst>
          </p:cNvPr>
          <p:cNvPicPr>
            <a:picLocks noChangeAspect="1"/>
          </p:cNvPicPr>
          <p:nvPr/>
        </p:nvPicPr>
        <p:blipFill>
          <a:blip r:embed="rId3"/>
          <a:stretch>
            <a:fillRect/>
          </a:stretch>
        </p:blipFill>
        <p:spPr>
          <a:xfrm>
            <a:off x="9398000" y="2878550"/>
            <a:ext cx="3079405" cy="4425299"/>
          </a:xfrm>
          <a:prstGeom prst="rect">
            <a:avLst/>
          </a:prstGeom>
        </p:spPr>
      </p:pic>
      <p:pic>
        <p:nvPicPr>
          <p:cNvPr id="9" name="Picture 8">
            <a:extLst>
              <a:ext uri="{FF2B5EF4-FFF2-40B4-BE49-F238E27FC236}">
                <a16:creationId xmlns:a16="http://schemas.microsoft.com/office/drawing/2014/main" id="{A4952451-D8E3-DF07-53A0-CE54F49C6D4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712688" y="580963"/>
            <a:ext cx="4300319" cy="4023772"/>
          </a:xfrm>
          <a:prstGeom prst="rect">
            <a:avLst/>
          </a:prstGeom>
        </p:spPr>
      </p:pic>
    </p:spTree>
    <p:extLst>
      <p:ext uri="{BB962C8B-B14F-4D97-AF65-F5344CB8AC3E}">
        <p14:creationId xmlns:p14="http://schemas.microsoft.com/office/powerpoint/2010/main" val="15294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3"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53" presetClass="entr" presetSubtype="1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49CC-39AB-9C37-445B-852450D449F0}"/>
              </a:ext>
            </a:extLst>
          </p:cNvPr>
          <p:cNvSpPr>
            <a:spLocks noGrp="1"/>
          </p:cNvSpPr>
          <p:nvPr>
            <p:ph type="title"/>
          </p:nvPr>
        </p:nvSpPr>
        <p:spPr>
          <a:xfrm>
            <a:off x="-221882" y="437919"/>
            <a:ext cx="12217399" cy="978293"/>
          </a:xfrm>
        </p:spPr>
        <p:txBody>
          <a:bodyPr/>
          <a:lstStyle/>
          <a:p>
            <a:pPr>
              <a:lnSpc>
                <a:spcPct val="150571"/>
              </a:lnSpc>
            </a:pPr>
            <a:r>
              <a:rPr lang="en-US"/>
              <a:t>Thanks | Q&amp;A</a:t>
            </a:r>
          </a:p>
        </p:txBody>
      </p:sp>
      <p:sp>
        <p:nvSpPr>
          <p:cNvPr id="4" name="TextBox 3">
            <a:extLst>
              <a:ext uri="{FF2B5EF4-FFF2-40B4-BE49-F238E27FC236}">
                <a16:creationId xmlns:a16="http://schemas.microsoft.com/office/drawing/2014/main" id="{1599F361-5613-88E3-58EF-AC9C542BCD9B}"/>
              </a:ext>
            </a:extLst>
          </p:cNvPr>
          <p:cNvSpPr txBox="1"/>
          <p:nvPr/>
        </p:nvSpPr>
        <p:spPr>
          <a:xfrm>
            <a:off x="740400" y="1482422"/>
            <a:ext cx="9100830" cy="400110"/>
          </a:xfrm>
          <a:prstGeom prst="rect">
            <a:avLst/>
          </a:prstGeom>
          <a:noFill/>
        </p:spPr>
        <p:txBody>
          <a:bodyPr wrap="square">
            <a:spAutoFit/>
          </a:bodyPr>
          <a:lstStyle/>
          <a:p>
            <a:r>
              <a:rPr lang="en-US" sz="2000" i="0">
                <a:solidFill>
                  <a:srgbClr val="002060"/>
                </a:solidFill>
                <a:effectLst/>
                <a:latin typeface="Aptos" panose="020B0004020202020204" pitchFamily="34" charset="0"/>
              </a:rPr>
              <a:t>Download slides here: </a:t>
            </a:r>
            <a:r>
              <a:rPr lang="en-US" sz="2000" i="1" u="sng">
                <a:latin typeface="Aptos" panose="020B0004020202020204" pitchFamily="34" charset="0"/>
              </a:rPr>
              <a:t>tinyurl.com/</a:t>
            </a:r>
            <a:r>
              <a:rPr lang="en-US" sz="2000" i="1" u="sng" err="1">
                <a:latin typeface="Aptos" panose="020B0004020202020204" pitchFamily="34" charset="0"/>
              </a:rPr>
              <a:t>CreateYourOwnOnePageRPG</a:t>
            </a:r>
            <a:endParaRPr lang="en-US" sz="2000" u="sng">
              <a:solidFill>
                <a:srgbClr val="002060"/>
              </a:solidFill>
              <a:latin typeface="Aptos" panose="020B0004020202020204" pitchFamily="34" charset="0"/>
            </a:endParaRPr>
          </a:p>
        </p:txBody>
      </p:sp>
      <p:graphicFrame>
        <p:nvGraphicFramePr>
          <p:cNvPr id="8" name="Table 7">
            <a:extLst>
              <a:ext uri="{FF2B5EF4-FFF2-40B4-BE49-F238E27FC236}">
                <a16:creationId xmlns:a16="http://schemas.microsoft.com/office/drawing/2014/main" id="{0345813E-DB95-800C-0FB8-83D86C4D0ADB}"/>
              </a:ext>
            </a:extLst>
          </p:cNvPr>
          <p:cNvGraphicFramePr>
            <a:graphicFrameLocks noGrp="1"/>
          </p:cNvGraphicFramePr>
          <p:nvPr>
            <p:extLst>
              <p:ext uri="{D42A27DB-BD31-4B8C-83A1-F6EECF244321}">
                <p14:modId xmlns:p14="http://schemas.microsoft.com/office/powerpoint/2010/main" val="1661233923"/>
              </p:ext>
            </p:extLst>
          </p:nvPr>
        </p:nvGraphicFramePr>
        <p:xfrm>
          <a:off x="742123" y="1888224"/>
          <a:ext cx="11287125" cy="4419600"/>
        </p:xfrm>
        <a:graphic>
          <a:graphicData uri="http://schemas.openxmlformats.org/drawingml/2006/table">
            <a:tbl>
              <a:tblPr firstRow="1" bandRow="1">
                <a:tableStyleId>{C083E6E3-FA7D-4D7B-A595-EF9225AFEA82}</a:tableStyleId>
              </a:tblPr>
              <a:tblGrid>
                <a:gridCol w="2351951">
                  <a:extLst>
                    <a:ext uri="{9D8B030D-6E8A-4147-A177-3AD203B41FA5}">
                      <a16:colId xmlns:a16="http://schemas.microsoft.com/office/drawing/2014/main" val="3152517766"/>
                    </a:ext>
                  </a:extLst>
                </a:gridCol>
                <a:gridCol w="8935174">
                  <a:extLst>
                    <a:ext uri="{9D8B030D-6E8A-4147-A177-3AD203B41FA5}">
                      <a16:colId xmlns:a16="http://schemas.microsoft.com/office/drawing/2014/main" val="3190702462"/>
                    </a:ext>
                  </a:extLst>
                </a:gridCol>
              </a:tblGrid>
              <a:tr h="381000">
                <a:tc>
                  <a:txBody>
                    <a:bodyPr/>
                    <a:lstStyle/>
                    <a:p>
                      <a:pPr fontAlgn="base"/>
                      <a:r>
                        <a:rPr lang="en-US" sz="2000" b="1">
                          <a:solidFill>
                            <a:srgbClr val="002060"/>
                          </a:solidFill>
                          <a:effectLst/>
                          <a:latin typeface="Aptos" panose="020B0004020202020204" pitchFamily="34" charset="0"/>
                        </a:rPr>
                        <a:t>RPG from the talk</a:t>
                      </a:r>
                    </a:p>
                  </a:txBody>
                  <a:tcPr/>
                </a:tc>
                <a:tc>
                  <a:txBody>
                    <a:bodyPr/>
                    <a:lstStyle/>
                    <a:p>
                      <a:pPr fontAlgn="base"/>
                      <a:r>
                        <a:rPr lang="en-US" sz="2000" b="1">
                          <a:solidFill>
                            <a:srgbClr val="002060"/>
                          </a:solidFill>
                          <a:effectLst/>
                          <a:latin typeface="Aptos" panose="020B0004020202020204" pitchFamily="34" charset="0"/>
                        </a:rPr>
                        <a:t>Why it was mentioned</a:t>
                      </a:r>
                    </a:p>
                  </a:txBody>
                  <a:tcPr/>
                </a:tc>
                <a:extLst>
                  <a:ext uri="{0D108BD9-81ED-4DB2-BD59-A6C34878D82A}">
                    <a16:rowId xmlns:a16="http://schemas.microsoft.com/office/drawing/2014/main" val="2812722956"/>
                  </a:ext>
                </a:extLst>
              </a:tr>
              <a:tr h="314325">
                <a:tc>
                  <a:txBody>
                    <a:bodyPr/>
                    <a:lstStyle/>
                    <a:p>
                      <a:pPr fontAlgn="auto"/>
                      <a:r>
                        <a:rPr lang="en-US" sz="1800" u="sng" strike="noStrike">
                          <a:solidFill>
                            <a:srgbClr val="002060"/>
                          </a:solidFill>
                          <a:effectLst/>
                          <a:latin typeface="Aptos" panose="020B0004020202020204" pitchFamily="34" charset="0"/>
                          <a:hlinkClick r:id="rId3">
                            <a:extLst>
                              <a:ext uri="{A12FA001-AC4F-418D-AE19-62706E023703}">
                                <ahyp:hlinkClr xmlns:ahyp="http://schemas.microsoft.com/office/drawing/2018/hyperlinkcolor" val="tx"/>
                              </a:ext>
                            </a:extLst>
                          </a:hlinkClick>
                        </a:rPr>
                        <a:t>Dungeons &amp; Dragons</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Common TTRPG people know; played in Stranger Things and Big Bang Theory </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2080146351"/>
                  </a:ext>
                </a:extLst>
              </a:tr>
              <a:tr h="352425">
                <a:tc>
                  <a:txBody>
                    <a:bodyPr/>
                    <a:lstStyle/>
                    <a:p>
                      <a:pPr fontAlgn="auto"/>
                      <a:r>
                        <a:rPr lang="en-US" sz="1800" u="sng" strike="noStrike">
                          <a:solidFill>
                            <a:srgbClr val="002060"/>
                          </a:solidFill>
                          <a:effectLst/>
                          <a:latin typeface="Aptos" panose="020B0004020202020204" pitchFamily="34" charset="0"/>
                          <a:hlinkClick r:id="rId4">
                            <a:extLst>
                              <a:ext uri="{A12FA001-AC4F-418D-AE19-62706E023703}">
                                <ahyp:hlinkClr xmlns:ahyp="http://schemas.microsoft.com/office/drawing/2018/hyperlinkcolor" val="tx"/>
                              </a:ext>
                            </a:extLst>
                          </a:hlinkClick>
                        </a:rPr>
                        <a:t>Lasers &amp; Feelings</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Well designed one-page RPG</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1952608636"/>
                  </a:ext>
                </a:extLst>
              </a:tr>
              <a:tr h="352425">
                <a:tc>
                  <a:txBody>
                    <a:bodyPr/>
                    <a:lstStyle/>
                    <a:p>
                      <a:pPr fontAlgn="auto"/>
                      <a:r>
                        <a:rPr lang="en-US" sz="1800" u="sng" strike="noStrike">
                          <a:solidFill>
                            <a:srgbClr val="002060"/>
                          </a:solidFill>
                          <a:effectLst/>
                          <a:latin typeface="Aptos" panose="020B0004020202020204" pitchFamily="34" charset="0"/>
                          <a:hlinkClick r:id="rId5">
                            <a:extLst>
                              <a:ext uri="{A12FA001-AC4F-418D-AE19-62706E023703}">
                                <ahyp:hlinkClr xmlns:ahyp="http://schemas.microsoft.com/office/drawing/2018/hyperlinkcolor" val="tx"/>
                              </a:ext>
                            </a:extLst>
                          </a:hlinkClick>
                        </a:rPr>
                        <a:t>Cats in the City</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RPG created by Deepti using this workshop’s format; includes “chaos” mechanic</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1657611939"/>
                  </a:ext>
                </a:extLst>
              </a:tr>
              <a:tr h="352425">
                <a:tc>
                  <a:txBody>
                    <a:bodyPr/>
                    <a:lstStyle/>
                    <a:p>
                      <a:pPr fontAlgn="auto"/>
                      <a:r>
                        <a:rPr lang="en-US" sz="1800" u="sng" strike="noStrike">
                          <a:solidFill>
                            <a:srgbClr val="002060"/>
                          </a:solidFill>
                          <a:effectLst/>
                          <a:latin typeface="Aptos" panose="020B0004020202020204" pitchFamily="34" charset="0"/>
                          <a:hlinkClick r:id="rId6">
                            <a:extLst>
                              <a:ext uri="{A12FA001-AC4F-418D-AE19-62706E023703}">
                                <ahyp:hlinkClr xmlns:ahyp="http://schemas.microsoft.com/office/drawing/2018/hyperlinkcolor" val="tx"/>
                              </a:ext>
                            </a:extLst>
                          </a:hlinkClick>
                        </a:rPr>
                        <a:t>Ten Candles</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“Candle” mechanic where real, lit candles impact gameplay</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1181324372"/>
                  </a:ext>
                </a:extLst>
              </a:tr>
              <a:tr h="352425">
                <a:tc>
                  <a:txBody>
                    <a:bodyPr/>
                    <a:lstStyle/>
                    <a:p>
                      <a:pPr fontAlgn="auto"/>
                      <a:r>
                        <a:rPr lang="en-US" sz="1800" u="sng" strike="noStrike">
                          <a:solidFill>
                            <a:srgbClr val="002060"/>
                          </a:solidFill>
                          <a:effectLst/>
                          <a:latin typeface="Aptos" panose="020B0004020202020204" pitchFamily="34" charset="0"/>
                          <a:hlinkClick r:id="rId7">
                            <a:extLst>
                              <a:ext uri="{A12FA001-AC4F-418D-AE19-62706E023703}">
                                <ahyp:hlinkClr xmlns:ahyp="http://schemas.microsoft.com/office/drawing/2018/hyperlinkcolor" val="tx"/>
                              </a:ext>
                            </a:extLst>
                          </a:hlinkClick>
                        </a:rPr>
                        <a:t>The Quiet Year</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No Game Master, and players can make decisions that cause “grudges”</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4182971550"/>
                  </a:ext>
                </a:extLst>
              </a:tr>
              <a:tr h="352425">
                <a:tc>
                  <a:txBody>
                    <a:bodyPr/>
                    <a:lstStyle/>
                    <a:p>
                      <a:pPr fontAlgn="auto"/>
                      <a:r>
                        <a:rPr lang="en-US" sz="1800" u="sng" strike="noStrike">
                          <a:solidFill>
                            <a:srgbClr val="002060"/>
                          </a:solidFill>
                          <a:effectLst/>
                          <a:latin typeface="Aptos" panose="020B0004020202020204" pitchFamily="34" charset="0"/>
                          <a:hlinkClick r:id="rId8">
                            <a:extLst>
                              <a:ext uri="{A12FA001-AC4F-418D-AE19-62706E023703}">
                                <ahyp:hlinkClr xmlns:ahyp="http://schemas.microsoft.com/office/drawing/2018/hyperlinkcolor" val="tx"/>
                              </a:ext>
                            </a:extLst>
                          </a:hlinkClick>
                        </a:rPr>
                        <a:t>Everybody’s John</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Bidding mechanic to “gain control” of the story</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4038614824"/>
                  </a:ext>
                </a:extLst>
              </a:tr>
              <a:tr h="352425">
                <a:tc>
                  <a:txBody>
                    <a:bodyPr/>
                    <a:lstStyle/>
                    <a:p>
                      <a:pPr fontAlgn="auto"/>
                      <a:r>
                        <a:rPr lang="en-US" sz="1800" u="sng" strike="noStrike">
                          <a:solidFill>
                            <a:srgbClr val="002060"/>
                          </a:solidFill>
                          <a:effectLst/>
                          <a:latin typeface="Aptos" panose="020B0004020202020204" pitchFamily="34" charset="0"/>
                          <a:hlinkClick r:id="rId9">
                            <a:extLst>
                              <a:ext uri="{A12FA001-AC4F-418D-AE19-62706E023703}">
                                <ahyp:hlinkClr xmlns:ahyp="http://schemas.microsoft.com/office/drawing/2018/hyperlinkcolor" val="tx"/>
                              </a:ext>
                            </a:extLst>
                          </a:hlinkClick>
                        </a:rPr>
                        <a:t>Road Trippin’</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“Pee meter” that impacts game play (designed by nina)</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3528397748"/>
                  </a:ext>
                </a:extLst>
              </a:tr>
              <a:tr h="352425">
                <a:tc>
                  <a:txBody>
                    <a:bodyPr/>
                    <a:lstStyle/>
                    <a:p>
                      <a:pPr fontAlgn="auto"/>
                      <a:r>
                        <a:rPr lang="en-US" sz="1800" u="sng" strike="noStrike">
                          <a:solidFill>
                            <a:srgbClr val="002060"/>
                          </a:solidFill>
                          <a:effectLst/>
                          <a:latin typeface="Aptos" panose="020B0004020202020204" pitchFamily="34" charset="0"/>
                          <a:hlinkClick r:id="rId10">
                            <a:extLst>
                              <a:ext uri="{A12FA001-AC4F-418D-AE19-62706E023703}">
                                <ahyp:hlinkClr xmlns:ahyp="http://schemas.microsoft.com/office/drawing/2018/hyperlinkcolor" val="tx"/>
                              </a:ext>
                            </a:extLst>
                          </a:hlinkClick>
                        </a:rPr>
                        <a:t>Astronomers</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Drawing cards to simulate discovering planets (designed by nina)</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2471732591"/>
                  </a:ext>
                </a:extLst>
              </a:tr>
              <a:tr h="352425">
                <a:tc>
                  <a:txBody>
                    <a:bodyPr/>
                    <a:lstStyle/>
                    <a:p>
                      <a:pPr fontAlgn="auto"/>
                      <a:r>
                        <a:rPr lang="en-US" sz="1800" u="sng" strike="noStrike">
                          <a:solidFill>
                            <a:srgbClr val="002060"/>
                          </a:solidFill>
                          <a:effectLst/>
                          <a:latin typeface="Aptos" panose="020B0004020202020204" pitchFamily="34" charset="0"/>
                          <a:hlinkClick r:id="rId11">
                            <a:extLst>
                              <a:ext uri="{A12FA001-AC4F-418D-AE19-62706E023703}">
                                <ahyp:hlinkClr xmlns:ahyp="http://schemas.microsoft.com/office/drawing/2018/hyperlinkcolor" val="tx"/>
                              </a:ext>
                            </a:extLst>
                          </a:hlinkClick>
                        </a:rPr>
                        <a:t>Alice is Missing</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Completely silent; No game master; players must text each other</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3896931299"/>
                  </a:ext>
                </a:extLst>
              </a:tr>
              <a:tr h="352425">
                <a:tc>
                  <a:txBody>
                    <a:bodyPr/>
                    <a:lstStyle/>
                    <a:p>
                      <a:pPr fontAlgn="auto"/>
                      <a:r>
                        <a:rPr lang="en-US" sz="1800" u="sng" strike="noStrike">
                          <a:solidFill>
                            <a:srgbClr val="002060"/>
                          </a:solidFill>
                          <a:effectLst/>
                          <a:latin typeface="Aptos" panose="020B0004020202020204" pitchFamily="34" charset="0"/>
                          <a:hlinkClick r:id="rId12">
                            <a:extLst>
                              <a:ext uri="{A12FA001-AC4F-418D-AE19-62706E023703}">
                                <ahyp:hlinkClr xmlns:ahyp="http://schemas.microsoft.com/office/drawing/2018/hyperlinkcolor" val="tx"/>
                              </a:ext>
                            </a:extLst>
                          </a:hlinkClick>
                        </a:rPr>
                        <a:t>Dread</a:t>
                      </a:r>
                      <a:endParaRPr lang="en-US" sz="1800">
                        <a:solidFill>
                          <a:srgbClr val="002060"/>
                        </a:solidFill>
                        <a:effectLst/>
                        <a:latin typeface="Aptos" panose="020B0004020202020204" pitchFamily="34" charset="0"/>
                      </a:endParaRPr>
                    </a:p>
                  </a:txBody>
                  <a:tcPr/>
                </a:tc>
                <a:tc>
                  <a:txBody>
                    <a:bodyPr/>
                    <a:lstStyle/>
                    <a:p>
                      <a:pPr fontAlgn="base"/>
                      <a:r>
                        <a:rPr lang="en-US" sz="1800">
                          <a:solidFill>
                            <a:srgbClr val="002060"/>
                          </a:solidFill>
                          <a:effectLst/>
                          <a:latin typeface="Aptos" panose="020B0004020202020204" pitchFamily="34" charset="0"/>
                        </a:rPr>
                        <a:t>Horror style game where a game of Jenga is used for tension</a:t>
                      </a:r>
                      <a:endParaRPr lang="en-US" sz="2000">
                        <a:solidFill>
                          <a:srgbClr val="002060"/>
                        </a:solidFill>
                        <a:effectLst/>
                        <a:latin typeface="Aptos" panose="020B0004020202020204" pitchFamily="34" charset="0"/>
                      </a:endParaRPr>
                    </a:p>
                  </a:txBody>
                  <a:tcPr/>
                </a:tc>
                <a:extLst>
                  <a:ext uri="{0D108BD9-81ED-4DB2-BD59-A6C34878D82A}">
                    <a16:rowId xmlns:a16="http://schemas.microsoft.com/office/drawing/2014/main" val="3957547625"/>
                  </a:ext>
                </a:extLst>
              </a:tr>
              <a:tr h="352425">
                <a:tc>
                  <a:txBody>
                    <a:bodyPr/>
                    <a:lstStyle/>
                    <a:p>
                      <a:pPr fontAlgn="auto"/>
                      <a:r>
                        <a:rPr lang="en-US" sz="1800" u="sng" strike="noStrike" dirty="0">
                          <a:solidFill>
                            <a:srgbClr val="002060"/>
                          </a:solidFill>
                          <a:effectLst/>
                          <a:latin typeface="Aptos" panose="020B0004020202020204" pitchFamily="34" charset="0"/>
                          <a:hlinkClick r:id="rId13">
                            <a:extLst>
                              <a:ext uri="{A12FA001-AC4F-418D-AE19-62706E023703}">
                                <ahyp:hlinkClr xmlns:ahyp="http://schemas.microsoft.com/office/drawing/2018/hyperlinkcolor" val="tx"/>
                              </a:ext>
                            </a:extLst>
                          </a:hlinkClick>
                        </a:rPr>
                        <a:t>Caravan</a:t>
                      </a:r>
                      <a:endParaRPr lang="en-US" sz="1800" dirty="0">
                        <a:solidFill>
                          <a:srgbClr val="002060"/>
                        </a:solidFill>
                        <a:effectLst/>
                        <a:latin typeface="Aptos" panose="020B0004020202020204" pitchFamily="34" charset="0"/>
                      </a:endParaRPr>
                    </a:p>
                  </a:txBody>
                  <a:tcPr/>
                </a:tc>
                <a:tc>
                  <a:txBody>
                    <a:bodyPr/>
                    <a:lstStyle/>
                    <a:p>
                      <a:pPr fontAlgn="base"/>
                      <a:r>
                        <a:rPr lang="en-US" sz="1800" dirty="0">
                          <a:solidFill>
                            <a:srgbClr val="002060"/>
                          </a:solidFill>
                          <a:effectLst/>
                          <a:latin typeface="Aptos" panose="020B0004020202020204" pitchFamily="34" charset="0"/>
                        </a:rPr>
                        <a:t>Junk-based card game inside Fallout: New Vegas where you can only play cards you find</a:t>
                      </a:r>
                      <a:endParaRPr lang="en-US" sz="2000" dirty="0">
                        <a:solidFill>
                          <a:srgbClr val="002060"/>
                        </a:solidFill>
                        <a:effectLst/>
                        <a:latin typeface="Aptos" panose="020B0004020202020204" pitchFamily="34" charset="0"/>
                      </a:endParaRPr>
                    </a:p>
                  </a:txBody>
                  <a:tcPr/>
                </a:tc>
                <a:extLst>
                  <a:ext uri="{0D108BD9-81ED-4DB2-BD59-A6C34878D82A}">
                    <a16:rowId xmlns:a16="http://schemas.microsoft.com/office/drawing/2014/main" val="3642055022"/>
                  </a:ext>
                </a:extLst>
              </a:tr>
            </a:tbl>
          </a:graphicData>
        </a:graphic>
      </p:graphicFrame>
    </p:spTree>
    <p:extLst>
      <p:ext uri="{BB962C8B-B14F-4D97-AF65-F5344CB8AC3E}">
        <p14:creationId xmlns:p14="http://schemas.microsoft.com/office/powerpoint/2010/main" val="2272936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FCFA-B84D-3EB9-1E90-F96E7AD7427B}"/>
              </a:ext>
            </a:extLst>
          </p:cNvPr>
          <p:cNvSpPr>
            <a:spLocks noGrp="1"/>
          </p:cNvSpPr>
          <p:nvPr>
            <p:ph type="title"/>
          </p:nvPr>
        </p:nvSpPr>
        <p:spPr>
          <a:xfrm>
            <a:off x="1066800" y="427736"/>
            <a:ext cx="10058400" cy="575564"/>
          </a:xfrm>
        </p:spPr>
        <p:txBody>
          <a:bodyPr/>
          <a:lstStyle/>
          <a:p>
            <a:r>
              <a:rPr lang="en-US"/>
              <a:t>Cat/Fig Pics</a:t>
            </a:r>
          </a:p>
        </p:txBody>
      </p:sp>
      <p:pic>
        <p:nvPicPr>
          <p:cNvPr id="6" name="Picture 5">
            <a:extLst>
              <a:ext uri="{FF2B5EF4-FFF2-40B4-BE49-F238E27FC236}">
                <a16:creationId xmlns:a16="http://schemas.microsoft.com/office/drawing/2014/main" id="{24BCC8C4-0E74-DB0D-B355-C1547246BE35}"/>
              </a:ext>
            </a:extLst>
          </p:cNvPr>
          <p:cNvPicPr>
            <a:picLocks noChangeAspect="1"/>
          </p:cNvPicPr>
          <p:nvPr/>
        </p:nvPicPr>
        <p:blipFill>
          <a:blip r:embed="rId3"/>
          <a:stretch>
            <a:fillRect/>
          </a:stretch>
        </p:blipFill>
        <p:spPr>
          <a:xfrm>
            <a:off x="10426091" y="2108200"/>
            <a:ext cx="1819465" cy="2614686"/>
          </a:xfrm>
          <a:prstGeom prst="rect">
            <a:avLst/>
          </a:prstGeom>
        </p:spPr>
      </p:pic>
      <p:pic>
        <p:nvPicPr>
          <p:cNvPr id="8" name="Picture 7">
            <a:extLst>
              <a:ext uri="{FF2B5EF4-FFF2-40B4-BE49-F238E27FC236}">
                <a16:creationId xmlns:a16="http://schemas.microsoft.com/office/drawing/2014/main" id="{829AC7F3-2D0F-2461-2070-EB72458EC643}"/>
              </a:ext>
            </a:extLst>
          </p:cNvPr>
          <p:cNvPicPr>
            <a:picLocks noChangeAspect="1"/>
          </p:cNvPicPr>
          <p:nvPr/>
        </p:nvPicPr>
        <p:blipFill>
          <a:blip r:embed="rId4"/>
          <a:stretch>
            <a:fillRect/>
          </a:stretch>
        </p:blipFill>
        <p:spPr>
          <a:xfrm>
            <a:off x="2425700" y="1205743"/>
            <a:ext cx="1657350" cy="2209800"/>
          </a:xfrm>
          <a:prstGeom prst="rect">
            <a:avLst/>
          </a:prstGeom>
        </p:spPr>
      </p:pic>
      <p:pic>
        <p:nvPicPr>
          <p:cNvPr id="10" name="Picture 9">
            <a:extLst>
              <a:ext uri="{FF2B5EF4-FFF2-40B4-BE49-F238E27FC236}">
                <a16:creationId xmlns:a16="http://schemas.microsoft.com/office/drawing/2014/main" id="{F83AA504-CD8C-5AC3-6EB2-DE3D24A4C80B}"/>
              </a:ext>
            </a:extLst>
          </p:cNvPr>
          <p:cNvPicPr>
            <a:picLocks noChangeAspect="1"/>
          </p:cNvPicPr>
          <p:nvPr/>
        </p:nvPicPr>
        <p:blipFill>
          <a:blip r:embed="rId5"/>
          <a:stretch>
            <a:fillRect/>
          </a:stretch>
        </p:blipFill>
        <p:spPr>
          <a:xfrm>
            <a:off x="8684161" y="3792453"/>
            <a:ext cx="2962688" cy="2772162"/>
          </a:xfrm>
          <a:prstGeom prst="rect">
            <a:avLst/>
          </a:prstGeom>
        </p:spPr>
      </p:pic>
      <p:pic>
        <p:nvPicPr>
          <p:cNvPr id="12" name="Picture 11">
            <a:extLst>
              <a:ext uri="{FF2B5EF4-FFF2-40B4-BE49-F238E27FC236}">
                <a16:creationId xmlns:a16="http://schemas.microsoft.com/office/drawing/2014/main" id="{672CF693-B743-B2C3-8700-4DE79A29BF63}"/>
              </a:ext>
            </a:extLst>
          </p:cNvPr>
          <p:cNvPicPr>
            <a:picLocks noChangeAspect="1"/>
          </p:cNvPicPr>
          <p:nvPr/>
        </p:nvPicPr>
        <p:blipFill>
          <a:blip r:embed="rId6"/>
          <a:stretch>
            <a:fillRect/>
          </a:stretch>
        </p:blipFill>
        <p:spPr>
          <a:xfrm>
            <a:off x="7080853" y="1170640"/>
            <a:ext cx="1714501" cy="2244903"/>
          </a:xfrm>
          <a:prstGeom prst="rect">
            <a:avLst/>
          </a:prstGeom>
        </p:spPr>
      </p:pic>
      <p:pic>
        <p:nvPicPr>
          <p:cNvPr id="14" name="Picture 13">
            <a:extLst>
              <a:ext uri="{FF2B5EF4-FFF2-40B4-BE49-F238E27FC236}">
                <a16:creationId xmlns:a16="http://schemas.microsoft.com/office/drawing/2014/main" id="{1276D22D-DCED-4AB2-21E9-C6289DC0D129}"/>
              </a:ext>
            </a:extLst>
          </p:cNvPr>
          <p:cNvPicPr>
            <a:picLocks noChangeAspect="1"/>
          </p:cNvPicPr>
          <p:nvPr/>
        </p:nvPicPr>
        <p:blipFill>
          <a:blip r:embed="rId7"/>
          <a:stretch>
            <a:fillRect/>
          </a:stretch>
        </p:blipFill>
        <p:spPr>
          <a:xfrm>
            <a:off x="7207853" y="3442458"/>
            <a:ext cx="1974691" cy="2591129"/>
          </a:xfrm>
          <a:prstGeom prst="rect">
            <a:avLst/>
          </a:prstGeom>
        </p:spPr>
      </p:pic>
      <p:pic>
        <p:nvPicPr>
          <p:cNvPr id="16" name="Picture 15">
            <a:extLst>
              <a:ext uri="{FF2B5EF4-FFF2-40B4-BE49-F238E27FC236}">
                <a16:creationId xmlns:a16="http://schemas.microsoft.com/office/drawing/2014/main" id="{7CFFD290-FB91-2988-BDB5-60F5B43E9F72}"/>
              </a:ext>
            </a:extLst>
          </p:cNvPr>
          <p:cNvPicPr>
            <a:picLocks noChangeAspect="1"/>
          </p:cNvPicPr>
          <p:nvPr/>
        </p:nvPicPr>
        <p:blipFill>
          <a:blip r:embed="rId8"/>
          <a:stretch>
            <a:fillRect/>
          </a:stretch>
        </p:blipFill>
        <p:spPr>
          <a:xfrm rot="404234">
            <a:off x="110067" y="3265566"/>
            <a:ext cx="2962688" cy="2220572"/>
          </a:xfrm>
          <a:prstGeom prst="rect">
            <a:avLst/>
          </a:prstGeom>
        </p:spPr>
      </p:pic>
      <p:pic>
        <p:nvPicPr>
          <p:cNvPr id="18" name="Picture 17">
            <a:extLst>
              <a:ext uri="{FF2B5EF4-FFF2-40B4-BE49-F238E27FC236}">
                <a16:creationId xmlns:a16="http://schemas.microsoft.com/office/drawing/2014/main" id="{46A19EF0-ECF9-3F81-682C-96514609B779}"/>
              </a:ext>
            </a:extLst>
          </p:cNvPr>
          <p:cNvPicPr>
            <a:picLocks noChangeAspect="1"/>
          </p:cNvPicPr>
          <p:nvPr/>
        </p:nvPicPr>
        <p:blipFill>
          <a:blip r:embed="rId9"/>
          <a:stretch>
            <a:fillRect/>
          </a:stretch>
        </p:blipFill>
        <p:spPr>
          <a:xfrm>
            <a:off x="3086913" y="3483609"/>
            <a:ext cx="3640737" cy="2100581"/>
          </a:xfrm>
          <a:prstGeom prst="rect">
            <a:avLst/>
          </a:prstGeom>
        </p:spPr>
      </p:pic>
    </p:spTree>
    <p:extLst>
      <p:ext uri="{BB962C8B-B14F-4D97-AF65-F5344CB8AC3E}">
        <p14:creationId xmlns:p14="http://schemas.microsoft.com/office/powerpoint/2010/main" val="4079866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E76A-59A8-9867-7766-6B760A35A8D5}"/>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1EA1CDDE-5DFF-3847-6A65-F813D08B20D0}"/>
              </a:ext>
            </a:extLst>
          </p:cNvPr>
          <p:cNvSpPr>
            <a:spLocks noGrp="1"/>
          </p:cNvSpPr>
          <p:nvPr>
            <p:ph idx="1"/>
          </p:nvPr>
        </p:nvSpPr>
        <p:spPr>
          <a:xfrm>
            <a:off x="771741" y="1352844"/>
            <a:ext cx="11225714" cy="801894"/>
          </a:xfrm>
        </p:spPr>
        <p:txBody>
          <a:bodyPr/>
          <a:lstStyle/>
          <a:p>
            <a:pPr marL="0" indent="0">
              <a:buNone/>
            </a:pPr>
            <a:r>
              <a:rPr lang="en-US">
                <a:latin typeface="Aptos" panose="020B0004020202020204" pitchFamily="34" charset="0"/>
              </a:rPr>
              <a:t>By the end of this workshop, you will have filled out both worksheets, or have plans to fill it all out and be inspired to continue creating and playing RPGs.</a:t>
            </a:r>
          </a:p>
        </p:txBody>
      </p:sp>
      <p:sp>
        <p:nvSpPr>
          <p:cNvPr id="4" name="Footer Placeholder 3">
            <a:extLst>
              <a:ext uri="{FF2B5EF4-FFF2-40B4-BE49-F238E27FC236}">
                <a16:creationId xmlns:a16="http://schemas.microsoft.com/office/drawing/2014/main" id="{AC65D524-AF5D-9A0B-AB1F-9E59CB9B1347}"/>
              </a:ext>
            </a:extLst>
          </p:cNvPr>
          <p:cNvSpPr>
            <a:spLocks noGrp="1"/>
          </p:cNvSpPr>
          <p:nvPr>
            <p:ph type="ftr" sz="quarter" idx="12"/>
          </p:nvPr>
        </p:nvSpPr>
        <p:spPr/>
        <p:txBody>
          <a:bodyPr/>
          <a:lstStyle/>
          <a:p>
            <a:r>
              <a:rPr lang="en-US"/>
              <a:t>CREATE YOUR OWN RPG</a:t>
            </a:r>
          </a:p>
        </p:txBody>
      </p:sp>
      <p:sp>
        <p:nvSpPr>
          <p:cNvPr id="5" name="Slide Number Placeholder 4">
            <a:extLst>
              <a:ext uri="{FF2B5EF4-FFF2-40B4-BE49-F238E27FC236}">
                <a16:creationId xmlns:a16="http://schemas.microsoft.com/office/drawing/2014/main" id="{322A143E-16BE-00A4-CB99-E7D3BCEA78BB}"/>
              </a:ext>
            </a:extLst>
          </p:cNvPr>
          <p:cNvSpPr>
            <a:spLocks noGrp="1"/>
          </p:cNvSpPr>
          <p:nvPr>
            <p:ph type="sldNum" sz="quarter" idx="11"/>
          </p:nvPr>
        </p:nvSpPr>
        <p:spPr/>
        <p:txBody>
          <a:bodyPr/>
          <a:lstStyle/>
          <a:p>
            <a:fld id="{294A09A9-5501-47C1-A89A-A340965A2BE2}" type="slidenum">
              <a:rPr lang="en-US" smtClean="0"/>
              <a:pPr/>
              <a:t>2</a:t>
            </a:fld>
            <a:endParaRPr lang="en-US"/>
          </a:p>
        </p:txBody>
      </p:sp>
      <p:sp>
        <p:nvSpPr>
          <p:cNvPr id="6" name="TextBox 5">
            <a:extLst>
              <a:ext uri="{FF2B5EF4-FFF2-40B4-BE49-F238E27FC236}">
                <a16:creationId xmlns:a16="http://schemas.microsoft.com/office/drawing/2014/main" id="{523384B9-D0D3-F643-9DCB-F005A8F2AC7B}"/>
              </a:ext>
            </a:extLst>
          </p:cNvPr>
          <p:cNvSpPr txBox="1"/>
          <p:nvPr/>
        </p:nvSpPr>
        <p:spPr>
          <a:xfrm>
            <a:off x="663375" y="2790974"/>
            <a:ext cx="10544743" cy="75770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2500" b="0" i="0" u="none" strike="noStrike" kern="1200" cap="all" spc="300" normalizeH="0" baseline="0" noProof="0">
                <a:ln>
                  <a:noFill/>
                </a:ln>
                <a:solidFill>
                  <a:srgbClr val="002060"/>
                </a:solidFill>
                <a:effectLst/>
                <a:uLnTx/>
                <a:uFillTx/>
                <a:latin typeface="Aptos" panose="020B0004020202020204" pitchFamily="34" charset="0"/>
              </a:rPr>
              <a:t>PROLOGUE  </a:t>
            </a:r>
            <a:r>
              <a:rPr kumimoji="0" lang="en-US" sz="2500" b="1" i="0" u="none" strike="noStrike" kern="1200" spc="300" normalizeH="0" baseline="0" noProof="0">
                <a:ln>
                  <a:noFill/>
                </a:ln>
                <a:solidFill>
                  <a:srgbClr val="002060"/>
                </a:solidFill>
                <a:effectLst/>
                <a:uLnTx/>
                <a:uFillTx/>
                <a:latin typeface="Aptos" panose="020B0004020202020204" pitchFamily="34" charset="0"/>
              </a:rPr>
              <a:t>Why</a:t>
            </a:r>
            <a:r>
              <a:rPr kumimoji="0" lang="en-US" sz="2500" b="0" i="0" u="none" strike="noStrike" kern="1200" spc="300" normalizeH="0" baseline="0" noProof="0">
                <a:ln>
                  <a:noFill/>
                </a:ln>
                <a:solidFill>
                  <a:srgbClr val="002060"/>
                </a:solidFill>
                <a:effectLst/>
                <a:uLnTx/>
                <a:uFillTx/>
                <a:latin typeface="Aptos" panose="020B0004020202020204" pitchFamily="34" charset="0"/>
              </a:rPr>
              <a:t> make a tabletop role-playing game?</a:t>
            </a:r>
          </a:p>
        </p:txBody>
      </p:sp>
      <p:sp>
        <p:nvSpPr>
          <p:cNvPr id="7" name="TextBox 6">
            <a:extLst>
              <a:ext uri="{FF2B5EF4-FFF2-40B4-BE49-F238E27FC236}">
                <a16:creationId xmlns:a16="http://schemas.microsoft.com/office/drawing/2014/main" id="{41FA9F86-EBBF-EE4E-68AE-A58CD784CA96}"/>
              </a:ext>
            </a:extLst>
          </p:cNvPr>
          <p:cNvSpPr txBox="1"/>
          <p:nvPr/>
        </p:nvSpPr>
        <p:spPr>
          <a:xfrm>
            <a:off x="663375" y="3275253"/>
            <a:ext cx="11528625" cy="758221"/>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2500" b="1" i="0" u="none" strike="noStrike" kern="1200" cap="all" spc="300" normalizeH="0" baseline="0" noProof="0">
                <a:ln>
                  <a:noFill/>
                </a:ln>
                <a:solidFill>
                  <a:srgbClr val="002060"/>
                </a:solidFill>
                <a:effectLst/>
                <a:uLnTx/>
                <a:uFillTx/>
                <a:latin typeface="Aptos" panose="020B0004020202020204" pitchFamily="34" charset="0"/>
              </a:rPr>
              <a:t>Part 1        </a:t>
            </a:r>
            <a:r>
              <a:rPr kumimoji="0" lang="en-US" sz="2500" b="1" i="0" u="none" strike="noStrike" kern="1200" spc="300" normalizeH="0" baseline="0" noProof="0">
                <a:ln>
                  <a:noFill/>
                </a:ln>
                <a:solidFill>
                  <a:srgbClr val="002060"/>
                </a:solidFill>
                <a:effectLst/>
                <a:uLnTx/>
                <a:uFillTx/>
                <a:latin typeface="Aptos" panose="020B0004020202020204" pitchFamily="34" charset="0"/>
              </a:rPr>
              <a:t>Empathize + define</a:t>
            </a:r>
            <a:r>
              <a:rPr kumimoji="0" lang="en-US" sz="2500" b="0" i="0" u="none" strike="noStrike" kern="1200" spc="300" normalizeH="0" baseline="0" noProof="0">
                <a:ln>
                  <a:noFill/>
                </a:ln>
                <a:solidFill>
                  <a:srgbClr val="002060"/>
                </a:solidFill>
                <a:effectLst/>
                <a:uLnTx/>
                <a:uFillTx/>
                <a:latin typeface="Aptos" panose="020B0004020202020204" pitchFamily="34" charset="0"/>
              </a:rPr>
              <a:t>: foundation</a:t>
            </a:r>
            <a:r>
              <a:rPr lang="en-US" sz="2500" spc="300">
                <a:solidFill>
                  <a:srgbClr val="002060"/>
                </a:solidFill>
                <a:latin typeface="Aptos" panose="020B0004020202020204" pitchFamily="34" charset="0"/>
              </a:rPr>
              <a:t>s</a:t>
            </a:r>
            <a:r>
              <a:rPr kumimoji="0" lang="en-US" sz="2500" b="0" i="0" u="none" strike="noStrike" kern="1200" spc="300" normalizeH="0" baseline="0" noProof="0">
                <a:ln>
                  <a:noFill/>
                </a:ln>
                <a:solidFill>
                  <a:srgbClr val="002060"/>
                </a:solidFill>
                <a:effectLst/>
                <a:uLnTx/>
                <a:uFillTx/>
                <a:latin typeface="Aptos" panose="020B0004020202020204" pitchFamily="34" charset="0"/>
              </a:rPr>
              <a:t> (+ workshop time)</a:t>
            </a:r>
          </a:p>
        </p:txBody>
      </p:sp>
      <p:sp>
        <p:nvSpPr>
          <p:cNvPr id="8" name="TextBox 7">
            <a:extLst>
              <a:ext uri="{FF2B5EF4-FFF2-40B4-BE49-F238E27FC236}">
                <a16:creationId xmlns:a16="http://schemas.microsoft.com/office/drawing/2014/main" id="{93B535D5-F57B-A536-338F-63B830E39BD0}"/>
              </a:ext>
            </a:extLst>
          </p:cNvPr>
          <p:cNvSpPr txBox="1"/>
          <p:nvPr/>
        </p:nvSpPr>
        <p:spPr>
          <a:xfrm>
            <a:off x="663375" y="3795641"/>
            <a:ext cx="11528625" cy="75770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2500" b="1" i="0" u="none" strike="noStrike" kern="1200" cap="all" spc="300" normalizeH="0" baseline="0" noProof="0">
                <a:ln>
                  <a:noFill/>
                </a:ln>
                <a:solidFill>
                  <a:srgbClr val="002060"/>
                </a:solidFill>
                <a:effectLst/>
                <a:uLnTx/>
                <a:uFillTx/>
                <a:latin typeface="Aptos" panose="020B0004020202020204" pitchFamily="34" charset="0"/>
              </a:rPr>
              <a:t>Part 2        </a:t>
            </a:r>
            <a:r>
              <a:rPr kumimoji="0" lang="en-US" sz="2500" b="1" i="0" u="none" strike="noStrike" kern="1200" spc="300" normalizeH="0" baseline="0" noProof="0">
                <a:ln>
                  <a:noFill/>
                </a:ln>
                <a:solidFill>
                  <a:srgbClr val="002060"/>
                </a:solidFill>
                <a:effectLst/>
                <a:uLnTx/>
                <a:uFillTx/>
                <a:latin typeface="Aptos" panose="020B0004020202020204" pitchFamily="34" charset="0"/>
              </a:rPr>
              <a:t>Ideate</a:t>
            </a:r>
            <a:r>
              <a:rPr kumimoji="0" lang="en-US" sz="2500" b="0" i="0" u="none" strike="noStrike" kern="1200" spc="300" normalizeH="0" baseline="0" noProof="0">
                <a:ln>
                  <a:noFill/>
                </a:ln>
                <a:solidFill>
                  <a:srgbClr val="002060"/>
                </a:solidFill>
                <a:effectLst/>
                <a:uLnTx/>
                <a:uFillTx/>
                <a:latin typeface="Aptos" panose="020B0004020202020204" pitchFamily="34" charset="0"/>
              </a:rPr>
              <a:t>: turn actions into gameplay (+ workshop time)</a:t>
            </a:r>
          </a:p>
        </p:txBody>
      </p:sp>
      <p:sp>
        <p:nvSpPr>
          <p:cNvPr id="9" name="TextBox 8">
            <a:extLst>
              <a:ext uri="{FF2B5EF4-FFF2-40B4-BE49-F238E27FC236}">
                <a16:creationId xmlns:a16="http://schemas.microsoft.com/office/drawing/2014/main" id="{87DD0274-6F99-53FB-7917-7A155C1234B2}"/>
              </a:ext>
            </a:extLst>
          </p:cNvPr>
          <p:cNvSpPr txBox="1"/>
          <p:nvPr/>
        </p:nvSpPr>
        <p:spPr>
          <a:xfrm>
            <a:off x="663375" y="4314731"/>
            <a:ext cx="11528625" cy="75770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2500" b="1" cap="all" spc="300">
                <a:solidFill>
                  <a:srgbClr val="002060"/>
                </a:solidFill>
                <a:latin typeface="Aptos" panose="020B0004020202020204" pitchFamily="34" charset="0"/>
              </a:rPr>
              <a:t>Part 3        </a:t>
            </a:r>
            <a:r>
              <a:rPr kumimoji="0" lang="en-US" sz="2500" b="1" i="0" u="none" strike="noStrike" kern="1200" spc="300" normalizeH="0" baseline="0" noProof="0">
                <a:ln>
                  <a:noFill/>
                </a:ln>
                <a:solidFill>
                  <a:srgbClr val="002060"/>
                </a:solidFill>
                <a:effectLst/>
                <a:uLnTx/>
                <a:uFillTx/>
                <a:latin typeface="Aptos" panose="020B0004020202020204" pitchFamily="34" charset="0"/>
              </a:rPr>
              <a:t>Prototype</a:t>
            </a:r>
            <a:r>
              <a:rPr kumimoji="0" lang="en-US" sz="2500" b="0" i="0" u="none" strike="noStrike" kern="1200" spc="300" normalizeH="0" baseline="0" noProof="0">
                <a:ln>
                  <a:noFill/>
                </a:ln>
                <a:solidFill>
                  <a:srgbClr val="002060"/>
                </a:solidFill>
                <a:effectLst/>
                <a:uLnTx/>
                <a:uFillTx/>
                <a:latin typeface="Aptos" panose="020B0004020202020204" pitchFamily="34" charset="0"/>
              </a:rPr>
              <a:t>: writing THE rules (+ workshop time)</a:t>
            </a:r>
          </a:p>
        </p:txBody>
      </p:sp>
      <p:sp>
        <p:nvSpPr>
          <p:cNvPr id="10" name="TextBox 9">
            <a:extLst>
              <a:ext uri="{FF2B5EF4-FFF2-40B4-BE49-F238E27FC236}">
                <a16:creationId xmlns:a16="http://schemas.microsoft.com/office/drawing/2014/main" id="{EBB060F0-3BF1-8E8F-6637-AF07C78C57C1}"/>
              </a:ext>
            </a:extLst>
          </p:cNvPr>
          <p:cNvSpPr txBox="1"/>
          <p:nvPr/>
        </p:nvSpPr>
        <p:spPr>
          <a:xfrm>
            <a:off x="663375" y="4800308"/>
            <a:ext cx="10544743" cy="75770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kumimoji="0" lang="en-US" sz="2500" b="0" i="0" u="none" strike="noStrike" kern="1200" cap="all" spc="300" normalizeH="0" baseline="0" noProof="0">
                <a:ln>
                  <a:noFill/>
                </a:ln>
                <a:solidFill>
                  <a:srgbClr val="002060"/>
                </a:solidFill>
                <a:effectLst/>
                <a:uLnTx/>
                <a:uFillTx/>
                <a:latin typeface="Aptos" panose="020B0004020202020204" pitchFamily="34" charset="0"/>
              </a:rPr>
              <a:t>Finale        </a:t>
            </a:r>
            <a:r>
              <a:rPr kumimoji="0" lang="en-US" sz="2500" b="0" i="0" u="none" strike="noStrike" kern="1200" spc="300" normalizeH="0" baseline="0" noProof="0">
                <a:ln>
                  <a:noFill/>
                </a:ln>
                <a:solidFill>
                  <a:srgbClr val="002060"/>
                </a:solidFill>
                <a:effectLst/>
                <a:uLnTx/>
                <a:uFillTx/>
                <a:latin typeface="Aptos" panose="020B0004020202020204" pitchFamily="34" charset="0"/>
              </a:rPr>
              <a:t>This is all </a:t>
            </a:r>
            <a:r>
              <a:rPr kumimoji="0" lang="en-US" sz="2500" b="1" i="0" u="none" strike="noStrike" kern="1200" spc="300" normalizeH="0" baseline="0" noProof="0">
                <a:ln>
                  <a:noFill/>
                </a:ln>
                <a:solidFill>
                  <a:srgbClr val="002060"/>
                </a:solidFill>
                <a:effectLst/>
                <a:uLnTx/>
                <a:uFillTx/>
                <a:latin typeface="Aptos" panose="020B0004020202020204" pitchFamily="34" charset="0"/>
              </a:rPr>
              <a:t>design thinking! </a:t>
            </a:r>
          </a:p>
        </p:txBody>
      </p:sp>
      <p:sp>
        <p:nvSpPr>
          <p:cNvPr id="11" name="TextBox 10">
            <a:extLst>
              <a:ext uri="{FF2B5EF4-FFF2-40B4-BE49-F238E27FC236}">
                <a16:creationId xmlns:a16="http://schemas.microsoft.com/office/drawing/2014/main" id="{68893CA0-28D4-D0EB-2F36-15E4BBDEA5EE}"/>
              </a:ext>
            </a:extLst>
          </p:cNvPr>
          <p:cNvSpPr txBox="1"/>
          <p:nvPr/>
        </p:nvSpPr>
        <p:spPr>
          <a:xfrm>
            <a:off x="663375" y="5319398"/>
            <a:ext cx="10544743" cy="757708"/>
          </a:xfrm>
          <a:prstGeom prst="rect">
            <a:avLst/>
          </a:prstGeom>
          <a:noFill/>
        </p:spPr>
        <p:txBody>
          <a:bodyPr wrap="square">
            <a:spAutoFit/>
          </a:bodyPr>
          <a:lstStyle/>
          <a:p>
            <a:pPr marL="0" marR="0" lvl="0" indent="0" algn="l" defTabSz="914400" rtl="0" eaLnBrk="1" fontAlgn="auto" latinLnBrk="0" hangingPunct="1">
              <a:lnSpc>
                <a:spcPct val="200000"/>
              </a:lnSpc>
              <a:spcBef>
                <a:spcPts val="1000"/>
              </a:spcBef>
              <a:spcAft>
                <a:spcPts val="0"/>
              </a:spcAft>
              <a:buClrTx/>
              <a:buSzTx/>
              <a:buNone/>
              <a:tabLst/>
              <a:defRPr/>
            </a:pPr>
            <a:r>
              <a:rPr lang="en-US" sz="2500" cap="all" spc="300">
                <a:solidFill>
                  <a:srgbClr val="002060"/>
                </a:solidFill>
                <a:latin typeface="Aptos" panose="020B0004020202020204" pitchFamily="34" charset="0"/>
              </a:rPr>
              <a:t>Epilogue    </a:t>
            </a:r>
            <a:r>
              <a:rPr kumimoji="0" lang="en-US" sz="2500" b="1" i="0" u="none" strike="noStrike" kern="1200" spc="300" normalizeH="0" baseline="0" noProof="0">
                <a:ln>
                  <a:noFill/>
                </a:ln>
                <a:solidFill>
                  <a:srgbClr val="002060"/>
                </a:solidFill>
                <a:effectLst/>
                <a:uLnTx/>
                <a:uFillTx/>
                <a:latin typeface="Aptos" panose="020B0004020202020204" pitchFamily="34" charset="0"/>
              </a:rPr>
              <a:t>Next steps </a:t>
            </a:r>
            <a:r>
              <a:rPr kumimoji="0" lang="en-US" sz="2500" b="0" i="0" u="none" strike="noStrike" kern="1200" spc="300" normalizeH="0" baseline="0" noProof="0">
                <a:ln>
                  <a:noFill/>
                </a:ln>
                <a:solidFill>
                  <a:srgbClr val="002060"/>
                </a:solidFill>
                <a:effectLst/>
                <a:uLnTx/>
                <a:uFillTx/>
                <a:latin typeface="Aptos" panose="020B0004020202020204" pitchFamily="34" charset="0"/>
              </a:rPr>
              <a:t>for your RPG &amp; </a:t>
            </a:r>
            <a:r>
              <a:rPr kumimoji="0" lang="en-US" sz="2500" b="1" i="0" u="none" strike="noStrike" kern="1200" spc="300" normalizeH="0" baseline="0" noProof="0">
                <a:ln>
                  <a:noFill/>
                </a:ln>
                <a:solidFill>
                  <a:srgbClr val="002060"/>
                </a:solidFill>
                <a:effectLst/>
                <a:uLnTx/>
                <a:uFillTx/>
                <a:latin typeface="Aptos" panose="020B0004020202020204" pitchFamily="34" charset="0"/>
              </a:rPr>
              <a:t>Q&amp;A</a:t>
            </a:r>
          </a:p>
        </p:txBody>
      </p:sp>
    </p:spTree>
    <p:extLst>
      <p:ext uri="{BB962C8B-B14F-4D97-AF65-F5344CB8AC3E}">
        <p14:creationId xmlns:p14="http://schemas.microsoft.com/office/powerpoint/2010/main" val="3639446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till from the Netflix series Stranger Things, showing the four young protagonists playing a tabletop role-playing game in their 1980s basement.&#10;">
            <a:extLst>
              <a:ext uri="{FF2B5EF4-FFF2-40B4-BE49-F238E27FC236}">
                <a16:creationId xmlns:a16="http://schemas.microsoft.com/office/drawing/2014/main" id="{D77DB610-0F59-4124-8D13-6CD112667476}"/>
              </a:ext>
              <a:ext uri="{C183D7F6-B498-43B3-948B-1728B52AA6E4}">
                <adec:decorative xmlns:adec="http://schemas.microsoft.com/office/drawing/2017/decorative" val="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2585884" y="1576115"/>
            <a:ext cx="7020231" cy="3978651"/>
          </a:xfrm>
          <a:prstGeom prst="rect">
            <a:avLst/>
          </a:prstGeom>
        </p:spPr>
      </p:pic>
      <p:grpSp>
        <p:nvGrpSpPr>
          <p:cNvPr id="8" name="Group 7">
            <a:extLst>
              <a:ext uri="{FF2B5EF4-FFF2-40B4-BE49-F238E27FC236}">
                <a16:creationId xmlns:a16="http://schemas.microsoft.com/office/drawing/2014/main" id="{052977F8-1042-483C-80D5-4B4E8DD60028}"/>
              </a:ext>
              <a:ext uri="{C183D7F6-B498-43B3-948B-1728B52AA6E4}">
                <adec:decorative xmlns:adec="http://schemas.microsoft.com/office/drawing/2017/decorative" val="1"/>
              </a:ext>
            </a:extLst>
          </p:cNvPr>
          <p:cNvGrpSpPr/>
          <p:nvPr/>
        </p:nvGrpSpPr>
        <p:grpSpPr>
          <a:xfrm>
            <a:off x="7194065" y="2118451"/>
            <a:ext cx="1393116" cy="1567730"/>
            <a:chOff x="7165200" y="2293800"/>
            <a:chExt cx="1809600" cy="2048400"/>
          </a:xfrm>
        </p:grpSpPr>
        <p:cxnSp>
          <p:nvCxnSpPr>
            <p:cNvPr id="5" name="Straight Arrow Connector 4">
              <a:extLst>
                <a:ext uri="{FF2B5EF4-FFF2-40B4-BE49-F238E27FC236}">
                  <a16:creationId xmlns:a16="http://schemas.microsoft.com/office/drawing/2014/main" id="{16269CBC-3AFC-4A33-8E6A-0E1A6DB2F70B}"/>
                </a:ext>
              </a:extLst>
            </p:cNvPr>
            <p:cNvCxnSpPr/>
            <p:nvPr/>
          </p:nvCxnSpPr>
          <p:spPr>
            <a:xfrm flipH="1">
              <a:off x="7165200" y="2299800"/>
              <a:ext cx="1809600" cy="1424400"/>
            </a:xfrm>
            <a:prstGeom prst="straightConnector1">
              <a:avLst/>
            </a:prstGeom>
            <a:ln w="762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B70A7DB-FD57-478D-A357-119D40752A3D}"/>
                </a:ext>
              </a:extLst>
            </p:cNvPr>
            <p:cNvCxnSpPr>
              <a:cxnSpLocks/>
            </p:cNvCxnSpPr>
            <p:nvPr/>
          </p:nvCxnSpPr>
          <p:spPr>
            <a:xfrm flipH="1">
              <a:off x="8185199" y="2341800"/>
              <a:ext cx="777600" cy="1520400"/>
            </a:xfrm>
            <a:prstGeom prst="straightConnector1">
              <a:avLst/>
            </a:prstGeom>
            <a:ln w="762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AAAB3A0-85CD-4F20-90F6-9C0724F5E8EF}"/>
                </a:ext>
              </a:extLst>
            </p:cNvPr>
            <p:cNvCxnSpPr>
              <a:cxnSpLocks/>
            </p:cNvCxnSpPr>
            <p:nvPr/>
          </p:nvCxnSpPr>
          <p:spPr>
            <a:xfrm flipH="1">
              <a:off x="7351198" y="2293800"/>
              <a:ext cx="1611600" cy="2048400"/>
            </a:xfrm>
            <a:prstGeom prst="straightConnector1">
              <a:avLst/>
            </a:prstGeom>
            <a:ln w="762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D56706C6-3B2F-4D85-A5FC-C09DFCFF877E}"/>
              </a:ext>
              <a:ext uri="{C183D7F6-B498-43B3-948B-1728B52AA6E4}">
                <adec:decorative xmlns:adec="http://schemas.microsoft.com/office/drawing/2017/decorative" val="1"/>
              </a:ext>
            </a:extLst>
          </p:cNvPr>
          <p:cNvCxnSpPr>
            <a:cxnSpLocks/>
          </p:cNvCxnSpPr>
          <p:nvPr/>
        </p:nvCxnSpPr>
        <p:spPr>
          <a:xfrm flipH="1" flipV="1">
            <a:off x="5486400" y="3686181"/>
            <a:ext cx="460917" cy="1485208"/>
          </a:xfrm>
          <a:prstGeom prst="straightConnector1">
            <a:avLst/>
          </a:prstGeom>
          <a:ln w="762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962005C-925B-4FAC-AAE1-0DE9248D47C7}"/>
              </a:ext>
            </a:extLst>
          </p:cNvPr>
          <p:cNvSpPr>
            <a:spLocks noGrp="1"/>
          </p:cNvSpPr>
          <p:nvPr>
            <p:ph type="title"/>
          </p:nvPr>
        </p:nvSpPr>
        <p:spPr>
          <a:xfrm>
            <a:off x="1069848" y="167033"/>
            <a:ext cx="10058400" cy="1371600"/>
          </a:xfrm>
        </p:spPr>
        <p:txBody>
          <a:bodyPr/>
          <a:lstStyle/>
          <a:p>
            <a:r>
              <a:rPr lang="en-US"/>
              <a:t>What is a tabletop </a:t>
            </a:r>
            <a:br>
              <a:rPr lang="en-US"/>
            </a:br>
            <a:r>
              <a:rPr lang="en-US"/>
              <a:t>role-playing game (TTRPG)?</a:t>
            </a:r>
          </a:p>
        </p:txBody>
      </p:sp>
      <p:sp>
        <p:nvSpPr>
          <p:cNvPr id="12" name="Slide Number Placeholder 3">
            <a:extLst>
              <a:ext uri="{FF2B5EF4-FFF2-40B4-BE49-F238E27FC236}">
                <a16:creationId xmlns:a16="http://schemas.microsoft.com/office/drawing/2014/main" id="{77F900E8-CB0E-E213-2631-1AC183F1290C}"/>
              </a:ext>
            </a:extLst>
          </p:cNvPr>
          <p:cNvSpPr>
            <a:spLocks noGrp="1"/>
          </p:cNvSpPr>
          <p:nvPr>
            <p:ph type="sldNum" sz="quarter" idx="11"/>
          </p:nvPr>
        </p:nvSpPr>
        <p:spPr>
          <a:xfrm>
            <a:off x="154943" y="6296643"/>
            <a:ext cx="365760" cy="182880"/>
          </a:xfrm>
        </p:spPr>
        <p:txBody>
          <a:bodyPr/>
          <a:lstStyle/>
          <a:p>
            <a:r>
              <a:rPr lang="en-US"/>
              <a:t>3</a:t>
            </a:r>
          </a:p>
        </p:txBody>
      </p:sp>
      <p:sp>
        <p:nvSpPr>
          <p:cNvPr id="3" name="TextBox 2">
            <a:extLst>
              <a:ext uri="{FF2B5EF4-FFF2-40B4-BE49-F238E27FC236}">
                <a16:creationId xmlns:a16="http://schemas.microsoft.com/office/drawing/2014/main" id="{45AF06E4-4CC5-ACD2-E726-C0EF4C19A884}"/>
              </a:ext>
            </a:extLst>
          </p:cNvPr>
          <p:cNvSpPr txBox="1"/>
          <p:nvPr/>
        </p:nvSpPr>
        <p:spPr>
          <a:xfrm>
            <a:off x="586333" y="5647067"/>
            <a:ext cx="11007139" cy="46166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2060"/>
                </a:solidFill>
                <a:effectLst/>
                <a:uLnTx/>
                <a:uFillTx/>
                <a:latin typeface="Aptos" panose="020B0004020202020204" pitchFamily="34" charset="0"/>
                <a:ea typeface="Open Sans"/>
                <a:cs typeface="Open Sans"/>
              </a:rPr>
              <a:t>Stranger Things </a:t>
            </a:r>
            <a:r>
              <a:rPr kumimoji="0" lang="en-US" sz="2400" b="0" i="0" u="none" strike="noStrike" kern="1200" cap="none" spc="0" normalizeH="0" baseline="0" noProof="0">
                <a:ln>
                  <a:noFill/>
                </a:ln>
                <a:solidFill>
                  <a:srgbClr val="002060"/>
                </a:solidFill>
                <a:effectLst/>
                <a:uLnTx/>
                <a:uFillTx/>
                <a:latin typeface="Aptos" panose="020B0004020202020204" pitchFamily="34" charset="0"/>
                <a:ea typeface="Open Sans"/>
                <a:cs typeface="Open Sans"/>
              </a:rPr>
              <a:t>(season 1, episode 1)</a:t>
            </a:r>
            <a:endParaRPr kumimoji="0" lang="en-US" sz="2800" b="0" i="0" u="none" strike="noStrike" kern="1200" cap="none" spc="0" normalizeH="0" baseline="0" noProof="0">
              <a:ln>
                <a:noFill/>
              </a:ln>
              <a:solidFill>
                <a:srgbClr val="002060"/>
              </a:solidFill>
              <a:effectLst/>
              <a:uLnTx/>
              <a:uFillTx/>
              <a:latin typeface="Aptos" panose="020B0004020202020204" pitchFamily="34" charset="0"/>
            </a:endParaRPr>
          </a:p>
        </p:txBody>
      </p:sp>
      <p:sp>
        <p:nvSpPr>
          <p:cNvPr id="2" name="TextBox 1">
            <a:extLst>
              <a:ext uri="{FF2B5EF4-FFF2-40B4-BE49-F238E27FC236}">
                <a16:creationId xmlns:a16="http://schemas.microsoft.com/office/drawing/2014/main" id="{84C119AB-67D1-BB57-A9E3-2951CE39E75A}"/>
              </a:ext>
            </a:extLst>
          </p:cNvPr>
          <p:cNvSpPr txBox="1"/>
          <p:nvPr/>
        </p:nvSpPr>
        <p:spPr>
          <a:xfrm>
            <a:off x="538915" y="6095871"/>
            <a:ext cx="11653085" cy="7848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2060"/>
                </a:solidFill>
                <a:effectLst/>
                <a:uLnTx/>
                <a:uFillTx/>
                <a:latin typeface="Aptos" panose="020B0004020202020204" pitchFamily="34" charset="0"/>
              </a:rPr>
              <a:t>Legal Stuff: </a:t>
            </a:r>
            <a:r>
              <a:rPr kumimoji="0" lang="en-US" sz="1500" b="0" i="0" u="none" strike="noStrike" kern="1200" cap="none" spc="0" normalizeH="0" baseline="0" noProof="0" dirty="0">
                <a:ln>
                  <a:noFill/>
                </a:ln>
                <a:solidFill>
                  <a:srgbClr val="002060"/>
                </a:solidFill>
                <a:effectLst/>
                <a:uLnTx/>
                <a:uFillTx/>
                <a:latin typeface="Aptos" panose="020B0004020202020204" pitchFamily="34" charset="0"/>
              </a:rPr>
              <a:t>This content and group is not affiliated with, endorsed, sponsored, or specifically approved by Wizards of the Coast LLC. Dungeons &amp; Dragons® is a trademark[s] of Wizards of the Coast. For more information about Wizards of the Coast or any of Wizards' trademarks or other intellectual property, please visit their website at (</a:t>
            </a:r>
            <a:r>
              <a:rPr kumimoji="0" lang="en-US" sz="1500" b="1" i="0" u="none" strike="noStrike" kern="1200" cap="none" spc="0" normalizeH="0" baseline="0" noProof="0" dirty="0">
                <a:ln>
                  <a:noFill/>
                </a:ln>
                <a:solidFill>
                  <a:srgbClr val="002060"/>
                </a:solidFill>
                <a:effectLst/>
                <a:uLnTx/>
                <a:uFillTx/>
                <a:latin typeface="Aptos" panose="020B0004020202020204" pitchFamily="34" charset="0"/>
                <a:hlinkClick r:id="rId5">
                  <a:extLst>
                    <a:ext uri="{A12FA001-AC4F-418D-AE19-62706E023703}">
                      <ahyp:hlinkClr xmlns:ahyp="http://schemas.microsoft.com/office/drawing/2018/hyperlinkcolor" val="tx"/>
                    </a:ext>
                  </a:extLst>
                </a:hlinkClick>
              </a:rPr>
              <a:t>www.wizards.com</a:t>
            </a:r>
            <a:r>
              <a:rPr kumimoji="0" lang="en-US" sz="1500" b="0" i="0" u="none" strike="noStrike" kern="1200" cap="none" spc="0" normalizeH="0" baseline="0" noProof="0" dirty="0">
                <a:ln>
                  <a:noFill/>
                </a:ln>
                <a:solidFill>
                  <a:srgbClr val="002060"/>
                </a:solidFill>
                <a:effectLst/>
                <a:uLnTx/>
                <a:uFillTx/>
                <a:latin typeface="Aptos" panose="020B0004020202020204" pitchFamily="34" charset="0"/>
              </a:rPr>
              <a:t>).</a:t>
            </a:r>
          </a:p>
        </p:txBody>
      </p:sp>
      <p:sp>
        <p:nvSpPr>
          <p:cNvPr id="14" name="Footer Placeholder 4">
            <a:extLst>
              <a:ext uri="{FF2B5EF4-FFF2-40B4-BE49-F238E27FC236}">
                <a16:creationId xmlns:a16="http://schemas.microsoft.com/office/drawing/2014/main" id="{1F0AED1C-AB40-F048-18C8-D73D85630301}"/>
              </a:ext>
            </a:extLst>
          </p:cNvPr>
          <p:cNvSpPr txBox="1">
            <a:spLocks/>
          </p:cNvSpPr>
          <p:nvPr/>
        </p:nvSpPr>
        <p:spPr>
          <a:xfrm rot="16200000">
            <a:off x="-978026" y="1495027"/>
            <a:ext cx="2631698" cy="182880"/>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b="0" i="0" kern="1200" cap="all" spc="300" baseline="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2060"/>
                </a:solidFill>
              </a:rPr>
              <a:t>CREATE YOUR OWN RPG</a:t>
            </a:r>
          </a:p>
        </p:txBody>
      </p:sp>
    </p:spTree>
    <p:extLst>
      <p:ext uri="{BB962C8B-B14F-4D97-AF65-F5344CB8AC3E}">
        <p14:creationId xmlns:p14="http://schemas.microsoft.com/office/powerpoint/2010/main" val="32803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B2E752-9331-F56F-1F28-A2EF1979DC83}"/>
              </a:ext>
            </a:extLst>
          </p:cNvPr>
          <p:cNvGrpSpPr/>
          <p:nvPr/>
        </p:nvGrpSpPr>
        <p:grpSpPr>
          <a:xfrm>
            <a:off x="811863" y="3082729"/>
            <a:ext cx="11342975" cy="3733332"/>
            <a:chOff x="554688" y="3054154"/>
            <a:chExt cx="11342975" cy="3733332"/>
          </a:xfrm>
        </p:grpSpPr>
        <p:pic>
          <p:nvPicPr>
            <p:cNvPr id="7" name="Picture 6">
              <a:extLst>
                <a:ext uri="{FF2B5EF4-FFF2-40B4-BE49-F238E27FC236}">
                  <a16:creationId xmlns:a16="http://schemas.microsoft.com/office/drawing/2014/main" id="{52980E35-A9BD-F64C-E498-F25C528DD2ED}"/>
                </a:ext>
              </a:extLst>
            </p:cNvPr>
            <p:cNvPicPr>
              <a:picLocks noChangeAspect="1"/>
            </p:cNvPicPr>
            <p:nvPr/>
          </p:nvPicPr>
          <p:blipFill>
            <a:blip r:embed="rId3"/>
            <a:stretch>
              <a:fillRect/>
            </a:stretch>
          </p:blipFill>
          <p:spPr>
            <a:xfrm>
              <a:off x="7000958" y="3054154"/>
              <a:ext cx="4896705" cy="369259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1951F15-3CC7-7664-B5C8-B45427500734}"/>
                </a:ext>
              </a:extLst>
            </p:cNvPr>
            <p:cNvSpPr txBox="1"/>
            <p:nvPr/>
          </p:nvSpPr>
          <p:spPr>
            <a:xfrm>
              <a:off x="554688" y="5956489"/>
              <a:ext cx="6412284" cy="830997"/>
            </a:xfrm>
            <a:prstGeom prst="rect">
              <a:avLst/>
            </a:prstGeom>
            <a:noFill/>
          </p:spPr>
          <p:txBody>
            <a:bodyPr wrap="square">
              <a:spAutoFit/>
            </a:bodyPr>
            <a:lstStyle/>
            <a:p>
              <a:pPr algn="r"/>
              <a:r>
                <a:rPr lang="en-US" sz="2400" b="1">
                  <a:solidFill>
                    <a:srgbClr val="002060"/>
                  </a:solidFill>
                  <a:latin typeface="Aptos" panose="020B0004020202020204" pitchFamily="34" charset="0"/>
                </a:rPr>
                <a:t>Lasers and Feelings</a:t>
              </a:r>
            </a:p>
            <a:p>
              <a:pPr algn="r"/>
              <a:r>
                <a:rPr lang="en-US" sz="2400">
                  <a:solidFill>
                    <a:srgbClr val="002060"/>
                  </a:solidFill>
                  <a:latin typeface="Aptos" panose="020B0004020202020204" pitchFamily="34" charset="0"/>
                </a:rPr>
                <a:t>http://www.onesevendesign.com/laserfeelings</a:t>
              </a:r>
            </a:p>
          </p:txBody>
        </p:sp>
      </p:grpSp>
      <p:sp>
        <p:nvSpPr>
          <p:cNvPr id="2" name="Title 1">
            <a:extLst>
              <a:ext uri="{FF2B5EF4-FFF2-40B4-BE49-F238E27FC236}">
                <a16:creationId xmlns:a16="http://schemas.microsoft.com/office/drawing/2014/main" id="{933948E3-FF42-E9A2-E986-8BDE86BC804D}"/>
              </a:ext>
            </a:extLst>
          </p:cNvPr>
          <p:cNvSpPr>
            <a:spLocks noGrp="1"/>
          </p:cNvSpPr>
          <p:nvPr>
            <p:ph type="title"/>
          </p:nvPr>
        </p:nvSpPr>
        <p:spPr>
          <a:xfrm>
            <a:off x="1527047" y="191101"/>
            <a:ext cx="9660497" cy="1371600"/>
          </a:xfrm>
        </p:spPr>
        <p:txBody>
          <a:bodyPr/>
          <a:lstStyle/>
          <a:p>
            <a:r>
              <a:rPr lang="en-US" sz="4800"/>
              <a:t>Why make a one-page TTRPG?</a:t>
            </a:r>
          </a:p>
        </p:txBody>
      </p:sp>
      <p:sp>
        <p:nvSpPr>
          <p:cNvPr id="3" name="Content Placeholder 2">
            <a:extLst>
              <a:ext uri="{FF2B5EF4-FFF2-40B4-BE49-F238E27FC236}">
                <a16:creationId xmlns:a16="http://schemas.microsoft.com/office/drawing/2014/main" id="{77D1E3F2-1CE5-2D8C-6C65-A9C36308E353}"/>
              </a:ext>
            </a:extLst>
          </p:cNvPr>
          <p:cNvSpPr>
            <a:spLocks noGrp="1"/>
          </p:cNvSpPr>
          <p:nvPr>
            <p:ph idx="1"/>
          </p:nvPr>
        </p:nvSpPr>
        <p:spPr>
          <a:xfrm>
            <a:off x="869021" y="1053617"/>
            <a:ext cx="6141379" cy="4871353"/>
          </a:xfrm>
        </p:spPr>
        <p:txBody>
          <a:bodyPr vert="horz" lIns="0" tIns="0" rIns="0" bIns="0" rtlCol="0" anchor="t">
            <a:noAutofit/>
          </a:bodyPr>
          <a:lstStyle/>
          <a:p>
            <a:r>
              <a:rPr lang="en-US" sz="3600" dirty="0">
                <a:latin typeface="Aptos" panose="020B0004020202020204" pitchFamily="34" charset="0"/>
              </a:rPr>
              <a:t>Share experiences and explore new ideas.</a:t>
            </a:r>
          </a:p>
          <a:p>
            <a:r>
              <a:rPr lang="en-US" sz="3600" dirty="0">
                <a:latin typeface="Aptos" panose="020B0004020202020204" pitchFamily="34" charset="0"/>
              </a:rPr>
              <a:t>Raise awareness of a specific topic.</a:t>
            </a:r>
          </a:p>
          <a:p>
            <a:r>
              <a:rPr lang="en-US" sz="3600" dirty="0">
                <a:latin typeface="Aptos" panose="020B0004020202020204" pitchFamily="34" charset="0"/>
              </a:rPr>
              <a:t>A </a:t>
            </a:r>
            <a:r>
              <a:rPr lang="en-US" sz="3600" i="1" dirty="0">
                <a:latin typeface="Aptos" panose="020B0004020202020204" pitchFamily="34" charset="0"/>
              </a:rPr>
              <a:t>design thinking </a:t>
            </a:r>
            <a:r>
              <a:rPr lang="en-US" sz="3600" dirty="0">
                <a:latin typeface="Aptos" panose="020B0004020202020204" pitchFamily="34" charset="0"/>
              </a:rPr>
              <a:t>exercise</a:t>
            </a:r>
            <a:endParaRPr lang="en-US" sz="3600" dirty="0">
              <a:latin typeface="Aptos" panose="020B0004020202020204" pitchFamily="34" charset="0"/>
              <a:ea typeface="Calibri"/>
              <a:cs typeface="Calibri"/>
            </a:endParaRPr>
          </a:p>
          <a:p>
            <a:r>
              <a:rPr lang="en-US" sz="3600" dirty="0">
                <a:latin typeface="Aptos" panose="020B0004020202020204" pitchFamily="34" charset="0"/>
                <a:ea typeface="Calibri"/>
                <a:cs typeface="Calibri"/>
              </a:rPr>
              <a:t>Core mechanic + core experience or theme or vibe. </a:t>
            </a:r>
          </a:p>
          <a:p>
            <a:endParaRPr lang="en-US" sz="3600" dirty="0">
              <a:latin typeface="Aptos" panose="020B0004020202020204" pitchFamily="34" charset="0"/>
            </a:endParaRPr>
          </a:p>
        </p:txBody>
      </p:sp>
      <p:sp>
        <p:nvSpPr>
          <p:cNvPr id="5" name="Footer Placeholder 4">
            <a:extLst>
              <a:ext uri="{FF2B5EF4-FFF2-40B4-BE49-F238E27FC236}">
                <a16:creationId xmlns:a16="http://schemas.microsoft.com/office/drawing/2014/main" id="{1319B893-39E9-098A-0CD9-664922FC39AF}"/>
              </a:ext>
            </a:extLst>
          </p:cNvPr>
          <p:cNvSpPr>
            <a:spLocks noGrp="1"/>
          </p:cNvSpPr>
          <p:nvPr>
            <p:ph type="ftr" sz="quarter" idx="12"/>
          </p:nvPr>
        </p:nvSpPr>
        <p:spPr>
          <a:xfrm rot="16200000">
            <a:off x="-978026" y="1495027"/>
            <a:ext cx="2631698" cy="182880"/>
          </a:xfrm>
        </p:spPr>
        <p:txBody>
          <a:bodyPr/>
          <a:lstStyle/>
          <a:p>
            <a:r>
              <a:rPr lang="en-US"/>
              <a:t>CREATE YOUR OWN RPG</a:t>
            </a:r>
          </a:p>
        </p:txBody>
      </p:sp>
      <p:sp>
        <p:nvSpPr>
          <p:cNvPr id="4" name="Slide Number Placeholder 3">
            <a:extLst>
              <a:ext uri="{FF2B5EF4-FFF2-40B4-BE49-F238E27FC236}">
                <a16:creationId xmlns:a16="http://schemas.microsoft.com/office/drawing/2014/main" id="{04F77CB2-6C78-2B17-D92D-7BCAFD49BA45}"/>
              </a:ext>
            </a:extLst>
          </p:cNvPr>
          <p:cNvSpPr>
            <a:spLocks noGrp="1"/>
          </p:cNvSpPr>
          <p:nvPr>
            <p:ph type="sldNum" sz="quarter" idx="11"/>
          </p:nvPr>
        </p:nvSpPr>
        <p:spPr>
          <a:xfrm>
            <a:off x="154943" y="6296643"/>
            <a:ext cx="365760" cy="182880"/>
          </a:xfrm>
        </p:spPr>
        <p:txBody>
          <a:bodyPr/>
          <a:lstStyle/>
          <a:p>
            <a:r>
              <a:rPr lang="en-US"/>
              <a:t>4</a:t>
            </a:r>
          </a:p>
        </p:txBody>
      </p:sp>
      <p:sp>
        <p:nvSpPr>
          <p:cNvPr id="14" name="Rectangle 13">
            <a:extLst>
              <a:ext uri="{FF2B5EF4-FFF2-40B4-BE49-F238E27FC236}">
                <a16:creationId xmlns:a16="http://schemas.microsoft.com/office/drawing/2014/main" id="{7ADD797C-280F-6175-4ED8-D20B0A3415B1}"/>
              </a:ext>
            </a:extLst>
          </p:cNvPr>
          <p:cNvSpPr/>
          <p:nvPr/>
        </p:nvSpPr>
        <p:spPr>
          <a:xfrm>
            <a:off x="7258133" y="6098177"/>
            <a:ext cx="1401504" cy="6771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9558F1-E799-421C-704A-FAD102FA0C68}"/>
              </a:ext>
            </a:extLst>
          </p:cNvPr>
          <p:cNvSpPr/>
          <p:nvPr/>
        </p:nvSpPr>
        <p:spPr>
          <a:xfrm>
            <a:off x="7258133" y="4386218"/>
            <a:ext cx="1401504" cy="17119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50EE50-B925-EA80-AECA-EA804FDEAD10}"/>
              </a:ext>
            </a:extLst>
          </p:cNvPr>
          <p:cNvSpPr/>
          <p:nvPr/>
        </p:nvSpPr>
        <p:spPr>
          <a:xfrm>
            <a:off x="8659637" y="4386214"/>
            <a:ext cx="1361440" cy="23891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15741B-BCA9-7DE7-4CEF-68326C2D7B26}"/>
              </a:ext>
            </a:extLst>
          </p:cNvPr>
          <p:cNvSpPr/>
          <p:nvPr/>
        </p:nvSpPr>
        <p:spPr>
          <a:xfrm>
            <a:off x="10021077" y="3143158"/>
            <a:ext cx="1361440" cy="1740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A19ACD-9357-34CF-EA7B-78CAD0C8A781}"/>
              </a:ext>
            </a:extLst>
          </p:cNvPr>
          <p:cNvSpPr/>
          <p:nvPr/>
        </p:nvSpPr>
        <p:spPr>
          <a:xfrm>
            <a:off x="10021076" y="4884058"/>
            <a:ext cx="2133761" cy="802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14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2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20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2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heel(1)">
                                      <p:cBhvr>
                                        <p:cTn id="48" dur="2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heel(1)">
                                      <p:cBhvr>
                                        <p:cTn id="5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a:xfrm>
            <a:off x="154943" y="6296643"/>
            <a:ext cx="365760" cy="182880"/>
          </a:xfrm>
        </p:spPr>
        <p:txBody>
          <a:bodyPr/>
          <a:lstStyle/>
          <a:p>
            <a:r>
              <a:rPr lang="en-US"/>
              <a:t>6</a:t>
            </a:r>
          </a:p>
        </p:txBody>
      </p:sp>
      <p:sp>
        <p:nvSpPr>
          <p:cNvPr id="2" name="Footer Placeholder 4">
            <a:extLst>
              <a:ext uri="{FF2B5EF4-FFF2-40B4-BE49-F238E27FC236}">
                <a16:creationId xmlns:a16="http://schemas.microsoft.com/office/drawing/2014/main" id="{A53D3B37-B2FD-E346-A580-41448127DAAD}"/>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a:xfrm>
            <a:off x="2654300" y="165701"/>
            <a:ext cx="6883400" cy="1041400"/>
          </a:xfrm>
        </p:spPr>
        <p:txBody>
          <a:bodyPr/>
          <a:lstStyle/>
          <a:p>
            <a:r>
              <a:rPr lang="en-US">
                <a:latin typeface="Book Antiqua"/>
                <a:cs typeface="Angsana New"/>
              </a:rPr>
              <a:t>Empathize + Define: Game Foundations</a:t>
            </a:r>
            <a:endParaRPr lang="en-US"/>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4294967295"/>
          </p:nvPr>
        </p:nvSpPr>
        <p:spPr>
          <a:xfrm>
            <a:off x="888999" y="1711512"/>
            <a:ext cx="7613651" cy="4939732"/>
          </a:xfrm>
        </p:spPr>
        <p:txBody>
          <a:bodyPr vert="horz" lIns="0" tIns="0" rIns="0" bIns="0" rtlCol="0" anchor="t">
            <a:noAutofit/>
          </a:bodyPr>
          <a:lstStyle/>
          <a:p>
            <a:r>
              <a:rPr lang="en-US" sz="2400">
                <a:latin typeface="Aptos" panose="020B0004020202020204" pitchFamily="34" charset="0"/>
              </a:rPr>
              <a:t>Topic: Brainstorm and select one topic for your RPG</a:t>
            </a:r>
          </a:p>
          <a:p>
            <a:pPr lvl="1"/>
            <a:r>
              <a:rPr lang="en-US" sz="2000">
                <a:latin typeface="Aptos" panose="020B0004020202020204" pitchFamily="34" charset="0"/>
              </a:rPr>
              <a:t>What do you want the game to look like to the player(s)?</a:t>
            </a:r>
          </a:p>
          <a:p>
            <a:pPr marL="457200" lvl="1" indent="0">
              <a:buNone/>
            </a:pPr>
            <a:endParaRPr lang="en-US" sz="800">
              <a:latin typeface="Aptos" panose="020B0004020202020204" pitchFamily="34" charset="0"/>
            </a:endParaRPr>
          </a:p>
          <a:p>
            <a:r>
              <a:rPr lang="en-US" sz="2400">
                <a:latin typeface="Aptos" panose="020B0004020202020204" pitchFamily="34" charset="0"/>
              </a:rPr>
              <a:t>Inspirations: What can you borrow from media/games related to this topic?</a:t>
            </a:r>
          </a:p>
          <a:p>
            <a:pPr lvl="1"/>
            <a:r>
              <a:rPr lang="en-US" sz="2000">
                <a:latin typeface="Aptos" panose="020B0004020202020204" pitchFamily="34" charset="0"/>
              </a:rPr>
              <a:t>What other games have you played and what were their rules?</a:t>
            </a:r>
          </a:p>
          <a:p>
            <a:pPr marL="457200" lvl="1" indent="0">
              <a:buNone/>
            </a:pPr>
            <a:endParaRPr lang="en-US" sz="800">
              <a:latin typeface="Aptos" panose="020B0004020202020204" pitchFamily="34" charset="0"/>
            </a:endParaRPr>
          </a:p>
          <a:p>
            <a:r>
              <a:rPr lang="en-US" sz="2400">
                <a:latin typeface="Aptos" panose="020B0004020202020204" pitchFamily="34" charset="0"/>
              </a:rPr>
              <a:t>Theme: How can you build "game feel" / vibes?</a:t>
            </a:r>
          </a:p>
          <a:p>
            <a:pPr marL="0" indent="0">
              <a:buNone/>
            </a:pPr>
            <a:endParaRPr lang="en-US" sz="800">
              <a:latin typeface="Aptos" panose="020B0004020202020204" pitchFamily="34" charset="0"/>
            </a:endParaRPr>
          </a:p>
          <a:p>
            <a:r>
              <a:rPr lang="en-US" sz="2400">
                <a:latin typeface="Aptos" panose="020B0004020202020204" pitchFamily="34" charset="0"/>
              </a:rPr>
              <a:t>What are some "actions" that people do related to that topic?</a:t>
            </a:r>
          </a:p>
          <a:p>
            <a:pPr lvl="1"/>
            <a:r>
              <a:rPr lang="en-US" sz="2000">
                <a:latin typeface="Aptos" panose="020B0004020202020204" pitchFamily="34" charset="0"/>
              </a:rPr>
              <a:t>What do players do a lot? How does the world change the player?</a:t>
            </a:r>
          </a:p>
          <a:p>
            <a:pPr lvl="1"/>
            <a:r>
              <a:rPr lang="en-US" sz="2000">
                <a:latin typeface="Aptos" panose="020B0004020202020204" pitchFamily="34" charset="0"/>
              </a:rPr>
              <a:t>Game mechanics/rules will determine the outcome of actions</a:t>
            </a:r>
          </a:p>
        </p:txBody>
      </p:sp>
      <p:pic>
        <p:nvPicPr>
          <p:cNvPr id="3" name="Picture 2" descr="A person holding a cat&#10;&#10;AI-generated content may be incorrect.">
            <a:extLst>
              <a:ext uri="{FF2B5EF4-FFF2-40B4-BE49-F238E27FC236}">
                <a16:creationId xmlns:a16="http://schemas.microsoft.com/office/drawing/2014/main" id="{672DDE02-BB89-1A40-C1A0-C74CDD0EFC13}"/>
              </a:ext>
            </a:extLst>
          </p:cNvPr>
          <p:cNvPicPr>
            <a:picLocks noChangeAspect="1"/>
          </p:cNvPicPr>
          <p:nvPr/>
        </p:nvPicPr>
        <p:blipFill>
          <a:blip r:embed="rId3"/>
          <a:srcRect r="14691" b="27222"/>
          <a:stretch>
            <a:fillRect/>
          </a:stretch>
        </p:blipFill>
        <p:spPr>
          <a:xfrm>
            <a:off x="8502650" y="2082800"/>
            <a:ext cx="3689353" cy="4197352"/>
          </a:xfrm>
          <a:prstGeom prst="rect">
            <a:avLst/>
          </a:prstGeom>
        </p:spPr>
      </p:pic>
      <p:sp>
        <p:nvSpPr>
          <p:cNvPr id="4" name="TextBox 3">
            <a:extLst>
              <a:ext uri="{FF2B5EF4-FFF2-40B4-BE49-F238E27FC236}">
                <a16:creationId xmlns:a16="http://schemas.microsoft.com/office/drawing/2014/main" id="{2BE5B449-D3C3-3748-66BD-58478DFF8A35}"/>
              </a:ext>
            </a:extLst>
          </p:cNvPr>
          <p:cNvSpPr txBox="1"/>
          <p:nvPr/>
        </p:nvSpPr>
        <p:spPr>
          <a:xfrm>
            <a:off x="8827040" y="6293660"/>
            <a:ext cx="30404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My cat &amp; inspiration for my game, </a:t>
            </a:r>
            <a:r>
              <a:rPr lang="en-US" sz="1400" i="1" err="1"/>
              <a:t>Figueroth</a:t>
            </a:r>
          </a:p>
        </p:txBody>
      </p:sp>
    </p:spTree>
    <p:extLst>
      <p:ext uri="{BB962C8B-B14F-4D97-AF65-F5344CB8AC3E}">
        <p14:creationId xmlns:p14="http://schemas.microsoft.com/office/powerpoint/2010/main" val="273382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Effect transition="in" filter="fade">
                                      <p:cBhvr>
                                        <p:cTn id="25" dur="500"/>
                                        <p:tgtEl>
                                          <p:spTgt spid="1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animEffect transition="in" filter="fade">
                                      <p:cBhvr>
                                        <p:cTn id="28" dur="500"/>
                                        <p:tgtEl>
                                          <p:spTgt spid="1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fade">
                                      <p:cBhvr>
                                        <p:cTn id="33" dur="500"/>
                                        <p:tgtEl>
                                          <p:spTgt spid="1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xEl>
                                              <p:pRg st="8" end="8"/>
                                            </p:txEl>
                                          </p:spTgt>
                                        </p:tgtEl>
                                        <p:attrNameLst>
                                          <p:attrName>style.visibility</p:attrName>
                                        </p:attrNameLst>
                                      </p:cBhvr>
                                      <p:to>
                                        <p:strVal val="visible"/>
                                      </p:to>
                                    </p:set>
                                    <p:animEffect transition="in" filter="fade">
                                      <p:cBhvr>
                                        <p:cTn id="38" dur="500"/>
                                        <p:tgtEl>
                                          <p:spTgt spid="15">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animEffect transition="in" filter="fade">
                                      <p:cBhvr>
                                        <p:cTn id="41" dur="500"/>
                                        <p:tgtEl>
                                          <p:spTgt spid="15">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B15-84C6-06EC-4A41-C27B858B3B91}"/>
              </a:ext>
            </a:extLst>
          </p:cNvPr>
          <p:cNvSpPr>
            <a:spLocks noGrp="1"/>
          </p:cNvSpPr>
          <p:nvPr>
            <p:ph type="title"/>
          </p:nvPr>
        </p:nvSpPr>
        <p:spPr/>
        <p:txBody>
          <a:bodyPr/>
          <a:lstStyle/>
          <a:p>
            <a:r>
              <a:rPr lang="en-US"/>
              <a:t>Workshop: empathize &amp; define</a:t>
            </a:r>
          </a:p>
        </p:txBody>
      </p:sp>
      <p:sp>
        <p:nvSpPr>
          <p:cNvPr id="3" name="Slide Number Placeholder 2">
            <a:extLst>
              <a:ext uri="{FF2B5EF4-FFF2-40B4-BE49-F238E27FC236}">
                <a16:creationId xmlns:a16="http://schemas.microsoft.com/office/drawing/2014/main" id="{95BDD98A-FF12-0B0A-7F4A-2D2D50DF5E7F}"/>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Footer Placeholder 3">
            <a:extLst>
              <a:ext uri="{FF2B5EF4-FFF2-40B4-BE49-F238E27FC236}">
                <a16:creationId xmlns:a16="http://schemas.microsoft.com/office/drawing/2014/main" id="{CFD04412-7B05-03E3-38D5-F9CE9CE723A0}"/>
              </a:ext>
            </a:extLst>
          </p:cNvPr>
          <p:cNvSpPr>
            <a:spLocks noGrp="1"/>
          </p:cNvSpPr>
          <p:nvPr>
            <p:ph type="ftr" sz="quarter" idx="13"/>
          </p:nvPr>
        </p:nvSpPr>
        <p:spPr/>
        <p:txBody>
          <a:bodyPr/>
          <a:lstStyle/>
          <a:p>
            <a:r>
              <a:rPr lang="en-US"/>
              <a:t>CREATE YOUR OWN RPG</a:t>
            </a:r>
          </a:p>
        </p:txBody>
      </p:sp>
      <p:sp>
        <p:nvSpPr>
          <p:cNvPr id="5" name="Text Placeholder 4">
            <a:extLst>
              <a:ext uri="{FF2B5EF4-FFF2-40B4-BE49-F238E27FC236}">
                <a16:creationId xmlns:a16="http://schemas.microsoft.com/office/drawing/2014/main" id="{87A94C6F-0C32-702A-99F0-7C42B3D1701B}"/>
              </a:ext>
            </a:extLst>
          </p:cNvPr>
          <p:cNvSpPr>
            <a:spLocks noGrp="1"/>
          </p:cNvSpPr>
          <p:nvPr>
            <p:ph type="body" sz="quarter" idx="14"/>
          </p:nvPr>
        </p:nvSpPr>
        <p:spPr/>
        <p:txBody>
          <a:bodyPr/>
          <a:lstStyle/>
          <a:p>
            <a:r>
              <a:rPr lang="en-US">
                <a:latin typeface="Aptos" panose="020B0004020202020204" pitchFamily="34" charset="0"/>
              </a:rPr>
              <a:t>10 MINUTES</a:t>
            </a:r>
          </a:p>
        </p:txBody>
      </p:sp>
      <p:sp>
        <p:nvSpPr>
          <p:cNvPr id="6" name="Text Placeholder 5">
            <a:extLst>
              <a:ext uri="{FF2B5EF4-FFF2-40B4-BE49-F238E27FC236}">
                <a16:creationId xmlns:a16="http://schemas.microsoft.com/office/drawing/2014/main" id="{716D9E00-B43A-2633-68BC-45F83D772D8C}"/>
              </a:ext>
            </a:extLst>
          </p:cNvPr>
          <p:cNvSpPr>
            <a:spLocks noGrp="1"/>
          </p:cNvSpPr>
          <p:nvPr>
            <p:ph type="body" sz="quarter" idx="15"/>
          </p:nvPr>
        </p:nvSpPr>
        <p:spPr/>
        <p:txBody>
          <a:bodyPr/>
          <a:lstStyle/>
          <a:p>
            <a:r>
              <a:rPr lang="en-US">
                <a:latin typeface="Aptos" panose="020B0004020202020204" pitchFamily="34" charset="0"/>
              </a:rPr>
              <a:t>PART 1</a:t>
            </a:r>
          </a:p>
        </p:txBody>
      </p:sp>
      <p:graphicFrame>
        <p:nvGraphicFramePr>
          <p:cNvPr id="12" name="Table 11">
            <a:extLst>
              <a:ext uri="{FF2B5EF4-FFF2-40B4-BE49-F238E27FC236}">
                <a16:creationId xmlns:a16="http://schemas.microsoft.com/office/drawing/2014/main" id="{D2A00DD7-9384-E7A9-B523-D204942B2057}"/>
              </a:ext>
            </a:extLst>
          </p:cNvPr>
          <p:cNvGraphicFramePr>
            <a:graphicFrameLocks noGrp="1"/>
          </p:cNvGraphicFramePr>
          <p:nvPr>
            <p:extLst>
              <p:ext uri="{D42A27DB-BD31-4B8C-83A1-F6EECF244321}">
                <p14:modId xmlns:p14="http://schemas.microsoft.com/office/powerpoint/2010/main" val="1349102076"/>
              </p:ext>
            </p:extLst>
          </p:nvPr>
        </p:nvGraphicFramePr>
        <p:xfrm>
          <a:off x="572614" y="1717256"/>
          <a:ext cx="11306175" cy="4023360"/>
        </p:xfrm>
        <a:graphic>
          <a:graphicData uri="http://schemas.openxmlformats.org/drawingml/2006/table">
            <a:tbl>
              <a:tblPr firstRow="1" bandRow="1">
                <a:tableStyleId>{D27102A9-8310-4765-A935-A1911B00CA55}</a:tableStyleId>
              </a:tblPr>
              <a:tblGrid>
                <a:gridCol w="1924050">
                  <a:extLst>
                    <a:ext uri="{9D8B030D-6E8A-4147-A177-3AD203B41FA5}">
                      <a16:colId xmlns:a16="http://schemas.microsoft.com/office/drawing/2014/main" val="42641832"/>
                    </a:ext>
                  </a:extLst>
                </a:gridCol>
                <a:gridCol w="4705350">
                  <a:extLst>
                    <a:ext uri="{9D8B030D-6E8A-4147-A177-3AD203B41FA5}">
                      <a16:colId xmlns:a16="http://schemas.microsoft.com/office/drawing/2014/main" val="1579902591"/>
                    </a:ext>
                  </a:extLst>
                </a:gridCol>
                <a:gridCol w="4676775">
                  <a:extLst>
                    <a:ext uri="{9D8B030D-6E8A-4147-A177-3AD203B41FA5}">
                      <a16:colId xmlns:a16="http://schemas.microsoft.com/office/drawing/2014/main" val="4078690978"/>
                    </a:ext>
                  </a:extLst>
                </a:gridCol>
              </a:tblGrid>
              <a:tr h="361950">
                <a:tc>
                  <a:txBody>
                    <a:bodyPr/>
                    <a:lstStyle/>
                    <a:p>
                      <a:pPr algn="l" fontAlgn="base"/>
                      <a:r>
                        <a:rPr lang="en-US" sz="1800" b="1">
                          <a:solidFill>
                            <a:srgbClr val="002060"/>
                          </a:solidFill>
                          <a:effectLst/>
                          <a:latin typeface="Aptos" panose="020B0004020202020204" pitchFamily="34" charset="0"/>
                        </a:rPr>
                        <a:t>FIELD</a:t>
                      </a:r>
                      <a:endParaRPr lang="en-US" b="1" i="0">
                        <a:solidFill>
                          <a:srgbClr val="002060"/>
                        </a:solidFill>
                        <a:effectLst/>
                        <a:latin typeface="Aptos" panose="020B0004020202020204" pitchFamily="34" charset="0"/>
                      </a:endParaRPr>
                    </a:p>
                  </a:txBody>
                  <a:tcPr/>
                </a:tc>
                <a:tc>
                  <a:txBody>
                    <a:bodyPr/>
                    <a:lstStyle/>
                    <a:p>
                      <a:pPr algn="l" fontAlgn="base"/>
                      <a:r>
                        <a:rPr lang="en-US" sz="1800" b="1">
                          <a:solidFill>
                            <a:srgbClr val="002060"/>
                          </a:solidFill>
                          <a:effectLst/>
                          <a:latin typeface="Aptos" panose="020B0004020202020204" pitchFamily="34" charset="0"/>
                        </a:rPr>
                        <a:t>DESCRIPTION</a:t>
                      </a:r>
                      <a:endParaRPr lang="en-US" b="1" i="0">
                        <a:solidFill>
                          <a:srgbClr val="002060"/>
                        </a:solidFill>
                        <a:effectLst/>
                        <a:latin typeface="Aptos" panose="020B0004020202020204" pitchFamily="34" charset="0"/>
                      </a:endParaRPr>
                    </a:p>
                  </a:txBody>
                  <a:tcPr/>
                </a:tc>
                <a:tc>
                  <a:txBody>
                    <a:bodyPr/>
                    <a:lstStyle/>
                    <a:p>
                      <a:pPr algn="l" fontAlgn="base"/>
                      <a:r>
                        <a:rPr lang="en-US" sz="1800" b="1">
                          <a:solidFill>
                            <a:srgbClr val="002060"/>
                          </a:solidFill>
                          <a:effectLst/>
                          <a:latin typeface="Aptos" panose="020B0004020202020204" pitchFamily="34" charset="0"/>
                        </a:rPr>
                        <a:t>EXAMPLES</a:t>
                      </a:r>
                      <a:endParaRPr lang="en-US" b="1" i="0">
                        <a:solidFill>
                          <a:srgbClr val="002060"/>
                        </a:solidFill>
                        <a:effectLst/>
                        <a:latin typeface="Aptos" panose="020B0004020202020204" pitchFamily="34" charset="0"/>
                      </a:endParaRPr>
                    </a:p>
                  </a:txBody>
                  <a:tcPr/>
                </a:tc>
                <a:extLst>
                  <a:ext uri="{0D108BD9-81ED-4DB2-BD59-A6C34878D82A}">
                    <a16:rowId xmlns:a16="http://schemas.microsoft.com/office/drawing/2014/main" val="1530818379"/>
                  </a:ext>
                </a:extLst>
              </a:tr>
              <a:tr h="361950">
                <a:tc>
                  <a:txBody>
                    <a:bodyPr/>
                    <a:lstStyle/>
                    <a:p>
                      <a:pPr algn="l" fontAlgn="base"/>
                      <a:r>
                        <a:rPr lang="en-US" sz="1800" b="0">
                          <a:solidFill>
                            <a:srgbClr val="002060"/>
                          </a:solidFill>
                          <a:effectLst/>
                          <a:latin typeface="Aptos" panose="020B0004020202020204" pitchFamily="34" charset="0"/>
                        </a:rPr>
                        <a:t>Topic</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What your game will be about</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Genres, movies/TV shows, video games, personal experiences, … (Cats)</a:t>
                      </a:r>
                      <a:endParaRPr lang="en-US" b="0" i="0">
                        <a:solidFill>
                          <a:srgbClr val="002060"/>
                        </a:solidFill>
                        <a:effectLst/>
                        <a:latin typeface="Aptos" panose="020B0004020202020204" pitchFamily="34" charset="0"/>
                      </a:endParaRPr>
                    </a:p>
                  </a:txBody>
                  <a:tcPr/>
                </a:tc>
                <a:extLst>
                  <a:ext uri="{0D108BD9-81ED-4DB2-BD59-A6C34878D82A}">
                    <a16:rowId xmlns:a16="http://schemas.microsoft.com/office/drawing/2014/main" val="4040509070"/>
                  </a:ext>
                </a:extLst>
              </a:tr>
              <a:tr h="361950">
                <a:tc>
                  <a:txBody>
                    <a:bodyPr/>
                    <a:lstStyle/>
                    <a:p>
                      <a:pPr algn="l" fontAlgn="base"/>
                      <a:r>
                        <a:rPr lang="en-US" sz="1800" b="0">
                          <a:solidFill>
                            <a:srgbClr val="002060"/>
                          </a:solidFill>
                          <a:effectLst/>
                          <a:latin typeface="Aptos" panose="020B0004020202020204" pitchFamily="34" charset="0"/>
                        </a:rPr>
                        <a:t>Inspirations</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Media that’s related to your topic and games + their mechanics that you’ve liked</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For “Cats,” video game Stray, my cat Fig, Dungeons and Dragons, Chutes and Ladders, …</a:t>
                      </a:r>
                      <a:endParaRPr lang="en-US" b="0" i="0">
                        <a:solidFill>
                          <a:srgbClr val="002060"/>
                        </a:solidFill>
                        <a:effectLst/>
                        <a:latin typeface="Aptos" panose="020B0004020202020204" pitchFamily="34" charset="0"/>
                      </a:endParaRPr>
                    </a:p>
                  </a:txBody>
                  <a:tcPr/>
                </a:tc>
                <a:extLst>
                  <a:ext uri="{0D108BD9-81ED-4DB2-BD59-A6C34878D82A}">
                    <a16:rowId xmlns:a16="http://schemas.microsoft.com/office/drawing/2014/main" val="2718555249"/>
                  </a:ext>
                </a:extLst>
              </a:tr>
              <a:tr h="361950">
                <a:tc>
                  <a:txBody>
                    <a:bodyPr/>
                    <a:lstStyle/>
                    <a:p>
                      <a:pPr algn="l" fontAlgn="base"/>
                      <a:r>
                        <a:rPr lang="en-US" sz="1800" b="0">
                          <a:solidFill>
                            <a:srgbClr val="002060"/>
                          </a:solidFill>
                          <a:effectLst/>
                          <a:latin typeface="Aptos" panose="020B0004020202020204" pitchFamily="34" charset="0"/>
                        </a:rPr>
                        <a:t>Themes</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Descriptors for what your players would see/feel in your world</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For “Cats,” chaotic, silly, lots of cats, maybe other animals, running around a city, …</a:t>
                      </a:r>
                      <a:endParaRPr lang="en-US" b="0" i="0">
                        <a:solidFill>
                          <a:srgbClr val="002060"/>
                        </a:solidFill>
                        <a:effectLst/>
                        <a:latin typeface="Aptos" panose="020B0004020202020204" pitchFamily="34" charset="0"/>
                      </a:endParaRPr>
                    </a:p>
                  </a:txBody>
                  <a:tcPr/>
                </a:tc>
                <a:extLst>
                  <a:ext uri="{0D108BD9-81ED-4DB2-BD59-A6C34878D82A}">
                    <a16:rowId xmlns:a16="http://schemas.microsoft.com/office/drawing/2014/main" val="2249743410"/>
                  </a:ext>
                </a:extLst>
              </a:tr>
              <a:tr h="361950">
                <a:tc>
                  <a:txBody>
                    <a:bodyPr/>
                    <a:lstStyle/>
                    <a:p>
                      <a:pPr algn="l" fontAlgn="base"/>
                      <a:r>
                        <a:rPr lang="en-US" sz="1800" b="0">
                          <a:solidFill>
                            <a:srgbClr val="002060"/>
                          </a:solidFill>
                          <a:effectLst/>
                          <a:latin typeface="Aptos" panose="020B0004020202020204" pitchFamily="34" charset="0"/>
                        </a:rPr>
                        <a:t>Actions</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Ways your players can interact with the world and vice versa</a:t>
                      </a:r>
                      <a:endParaRPr lang="en-US" b="0" i="0">
                        <a:solidFill>
                          <a:srgbClr val="002060"/>
                        </a:solidFill>
                        <a:effectLst/>
                        <a:latin typeface="Aptos" panose="020B0004020202020204" pitchFamily="34" charset="0"/>
                      </a:endParaRPr>
                    </a:p>
                  </a:txBody>
                  <a:tcPr/>
                </a:tc>
                <a:tc>
                  <a:txBody>
                    <a:bodyPr/>
                    <a:lstStyle/>
                    <a:p>
                      <a:pPr algn="l" fontAlgn="base"/>
                      <a:r>
                        <a:rPr lang="en-US" sz="1800" b="0">
                          <a:solidFill>
                            <a:srgbClr val="002060"/>
                          </a:solidFill>
                          <a:effectLst/>
                          <a:latin typeface="Aptos" panose="020B0004020202020204" pitchFamily="34" charset="0"/>
                        </a:rPr>
                        <a:t>For “Cats,” players could explore small spaces, knock things over, …</a:t>
                      </a:r>
                      <a:endParaRPr lang="en-US" b="0">
                        <a:solidFill>
                          <a:srgbClr val="002060"/>
                        </a:solidFill>
                        <a:effectLst/>
                        <a:latin typeface="Aptos" panose="020B0004020202020204" pitchFamily="34" charset="0"/>
                      </a:endParaRPr>
                    </a:p>
                    <a:p>
                      <a:pPr algn="l" fontAlgn="base"/>
                      <a:r>
                        <a:rPr lang="en-US" sz="1800" b="0">
                          <a:solidFill>
                            <a:srgbClr val="002060"/>
                          </a:solidFill>
                          <a:effectLst/>
                          <a:latin typeface="Aptos" panose="020B0004020202020204" pitchFamily="34" charset="0"/>
                        </a:rPr>
                        <a:t>Players could also encounter scary dogs that chase them, animal control, other humans that try to pet them, etc.</a:t>
                      </a:r>
                      <a:endParaRPr lang="en-US" b="0" i="0">
                        <a:solidFill>
                          <a:srgbClr val="002060"/>
                        </a:solidFill>
                        <a:effectLst/>
                        <a:latin typeface="Aptos" panose="020B0004020202020204" pitchFamily="34" charset="0"/>
                      </a:endParaRPr>
                    </a:p>
                  </a:txBody>
                  <a:tcPr/>
                </a:tc>
                <a:extLst>
                  <a:ext uri="{0D108BD9-81ED-4DB2-BD59-A6C34878D82A}">
                    <a16:rowId xmlns:a16="http://schemas.microsoft.com/office/drawing/2014/main" val="2104744481"/>
                  </a:ext>
                </a:extLst>
              </a:tr>
            </a:tbl>
          </a:graphicData>
        </a:graphic>
      </p:graphicFrame>
      <p:sp>
        <p:nvSpPr>
          <p:cNvPr id="13" name="TextBox 8">
            <a:extLst>
              <a:ext uri="{FF2B5EF4-FFF2-40B4-BE49-F238E27FC236}">
                <a16:creationId xmlns:a16="http://schemas.microsoft.com/office/drawing/2014/main" id="{D4DD86CC-5B22-19B5-AEDF-C8E46C887E9F}"/>
              </a:ext>
            </a:extLst>
          </p:cNvPr>
          <p:cNvSpPr txBox="1"/>
          <p:nvPr/>
        </p:nvSpPr>
        <p:spPr>
          <a:xfrm>
            <a:off x="520703" y="5917823"/>
            <a:ext cx="113195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solidFill>
                  <a:schemeClr val="bg1"/>
                </a:solidFill>
              </a:rPr>
              <a:t>Feel free to move on to other sections as you brainstorm</a:t>
            </a:r>
          </a:p>
          <a:p>
            <a:pPr marL="285750" indent="-285750">
              <a:buFont typeface="Arial" panose="020B0604020202020204" pitchFamily="34" charset="0"/>
              <a:buChar char="•"/>
            </a:pPr>
            <a:r>
              <a:rPr lang="en-US">
                <a:solidFill>
                  <a:schemeClr val="bg1"/>
                </a:solidFill>
              </a:rPr>
              <a:t>Nothing needs to be perfect! </a:t>
            </a:r>
          </a:p>
        </p:txBody>
      </p:sp>
      <p:pic>
        <p:nvPicPr>
          <p:cNvPr id="7" name="Graphic 6" descr="Thought bubble with solid fill">
            <a:extLst>
              <a:ext uri="{FF2B5EF4-FFF2-40B4-BE49-F238E27FC236}">
                <a16:creationId xmlns:a16="http://schemas.microsoft.com/office/drawing/2014/main" id="{7C5D3493-ED0B-C229-F1DC-FD4D614E0F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334" y="684803"/>
            <a:ext cx="420899" cy="420899"/>
          </a:xfrm>
          <a:prstGeom prst="rect">
            <a:avLst/>
          </a:prstGeom>
        </p:spPr>
      </p:pic>
      <p:pic>
        <p:nvPicPr>
          <p:cNvPr id="9" name="Picture 8">
            <a:extLst>
              <a:ext uri="{FF2B5EF4-FFF2-40B4-BE49-F238E27FC236}">
                <a16:creationId xmlns:a16="http://schemas.microsoft.com/office/drawing/2014/main" id="{F3808093-A651-F311-EC43-3F9EC0C23052}"/>
              </a:ext>
            </a:extLst>
          </p:cNvPr>
          <p:cNvPicPr>
            <a:picLocks noChangeAspect="1"/>
          </p:cNvPicPr>
          <p:nvPr/>
        </p:nvPicPr>
        <p:blipFill>
          <a:blip r:embed="rId5"/>
          <a:stretch>
            <a:fillRect/>
          </a:stretch>
        </p:blipFill>
        <p:spPr>
          <a:xfrm rot="404234">
            <a:off x="9778889" y="9532"/>
            <a:ext cx="2363457" cy="1771441"/>
          </a:xfrm>
          <a:prstGeom prst="rect">
            <a:avLst/>
          </a:prstGeom>
        </p:spPr>
      </p:pic>
      <p:sp>
        <p:nvSpPr>
          <p:cNvPr id="8" name="TextBox 7">
            <a:extLst>
              <a:ext uri="{FF2B5EF4-FFF2-40B4-BE49-F238E27FC236}">
                <a16:creationId xmlns:a16="http://schemas.microsoft.com/office/drawing/2014/main" id="{5398C515-C408-231E-4103-D712D9D24FC6}"/>
              </a:ext>
            </a:extLst>
          </p:cNvPr>
          <p:cNvSpPr txBox="1"/>
          <p:nvPr/>
        </p:nvSpPr>
        <p:spPr>
          <a:xfrm>
            <a:off x="630475" y="6096588"/>
            <a:ext cx="11256636" cy="523220"/>
          </a:xfrm>
          <a:prstGeom prst="rect">
            <a:avLst/>
          </a:prstGeom>
          <a:noFill/>
        </p:spPr>
        <p:txBody>
          <a:bodyPr wrap="square">
            <a:spAutoFit/>
          </a:bodyPr>
          <a:lstStyle/>
          <a:p>
            <a:r>
              <a:rPr lang="en-US" sz="2800" i="0" dirty="0">
                <a:solidFill>
                  <a:srgbClr val="002060"/>
                </a:solidFill>
                <a:effectLst/>
                <a:latin typeface="Aptos" panose="020B0004020202020204" pitchFamily="34" charset="0"/>
              </a:rPr>
              <a:t>Worksheets &amp; slides here: </a:t>
            </a:r>
            <a:r>
              <a:rPr lang="en-US" sz="2800" i="1" u="sng" dirty="0">
                <a:latin typeface="Aptos" panose="020B0004020202020204" pitchFamily="34" charset="0"/>
              </a:rPr>
              <a:t>tinyurl.com/</a:t>
            </a:r>
            <a:r>
              <a:rPr lang="en-US" sz="2800" i="1" u="sng" dirty="0" err="1">
                <a:latin typeface="Aptos" panose="020B0004020202020204" pitchFamily="34" charset="0"/>
              </a:rPr>
              <a:t>CreateYourOwnOnePageRPG</a:t>
            </a:r>
            <a:endParaRPr lang="en-US" sz="2800" u="sng" dirty="0">
              <a:solidFill>
                <a:srgbClr val="002060"/>
              </a:solidFill>
              <a:latin typeface="Aptos" panose="020B0004020202020204" pitchFamily="34" charset="0"/>
            </a:endParaRPr>
          </a:p>
        </p:txBody>
      </p:sp>
    </p:spTree>
    <p:extLst>
      <p:ext uri="{BB962C8B-B14F-4D97-AF65-F5344CB8AC3E}">
        <p14:creationId xmlns:p14="http://schemas.microsoft.com/office/powerpoint/2010/main" val="164558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D70E73-28BB-B474-400B-61FE03B8217B}"/>
              </a:ext>
            </a:extLst>
          </p:cNvPr>
          <p:cNvSpPr>
            <a:spLocks noGrp="1"/>
          </p:cNvSpPr>
          <p:nvPr>
            <p:ph type="sldNum" sz="quarter" idx="11"/>
          </p:nvPr>
        </p:nvSpPr>
        <p:spPr>
          <a:xfrm>
            <a:off x="154943" y="6296643"/>
            <a:ext cx="365760" cy="182880"/>
          </a:xfrm>
        </p:spPr>
        <p:txBody>
          <a:bodyPr/>
          <a:lstStyle/>
          <a:p>
            <a:r>
              <a:rPr lang="en-US"/>
              <a:t>8</a:t>
            </a:r>
          </a:p>
        </p:txBody>
      </p:sp>
      <p:sp>
        <p:nvSpPr>
          <p:cNvPr id="2" name="Footer Placeholder 4">
            <a:extLst>
              <a:ext uri="{FF2B5EF4-FFF2-40B4-BE49-F238E27FC236}">
                <a16:creationId xmlns:a16="http://schemas.microsoft.com/office/drawing/2014/main" id="{8D6C57A8-9B32-8F5B-7AAC-0AAEECB70A2A}"/>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13" name="Title 12">
            <a:extLst>
              <a:ext uri="{FF2B5EF4-FFF2-40B4-BE49-F238E27FC236}">
                <a16:creationId xmlns:a16="http://schemas.microsoft.com/office/drawing/2014/main" id="{38361326-6D99-9D40-013F-3B85C21AB76C}"/>
              </a:ext>
            </a:extLst>
          </p:cNvPr>
          <p:cNvSpPr>
            <a:spLocks noGrp="1"/>
          </p:cNvSpPr>
          <p:nvPr>
            <p:ph type="title"/>
          </p:nvPr>
        </p:nvSpPr>
        <p:spPr>
          <a:xfrm>
            <a:off x="1066800" y="191101"/>
            <a:ext cx="10058400" cy="598309"/>
          </a:xfrm>
        </p:spPr>
        <p:txBody>
          <a:bodyPr/>
          <a:lstStyle/>
          <a:p>
            <a:r>
              <a:rPr lang="en-US"/>
              <a:t>Ideate: turn actions into gameplay</a:t>
            </a:r>
          </a:p>
        </p:txBody>
      </p:sp>
      <p:sp>
        <p:nvSpPr>
          <p:cNvPr id="15" name="Content Placeholder 14">
            <a:extLst>
              <a:ext uri="{FF2B5EF4-FFF2-40B4-BE49-F238E27FC236}">
                <a16:creationId xmlns:a16="http://schemas.microsoft.com/office/drawing/2014/main" id="{10DDF6E0-BE85-CF07-6219-6B3403B36CDA}"/>
              </a:ext>
            </a:extLst>
          </p:cNvPr>
          <p:cNvSpPr>
            <a:spLocks noGrp="1"/>
          </p:cNvSpPr>
          <p:nvPr>
            <p:ph idx="4294967295"/>
          </p:nvPr>
        </p:nvSpPr>
        <p:spPr>
          <a:xfrm>
            <a:off x="650929" y="1055040"/>
            <a:ext cx="6147666" cy="4993487"/>
          </a:xfrm>
        </p:spPr>
        <p:txBody>
          <a:bodyPr vert="horz" lIns="0" tIns="0" rIns="0" bIns="0" rtlCol="0" anchor="t">
            <a:noAutofit/>
          </a:bodyPr>
          <a:lstStyle/>
          <a:p>
            <a:r>
              <a:rPr lang="en-US" sz="3200">
                <a:latin typeface="Aptos" panose="020B0004020202020204" pitchFamily="34" charset="0"/>
              </a:rPr>
              <a:t>Mechanics are rules and parts of a game “that govern and guide the player's actions, as well as the game's response to them.” (Wikipedia)</a:t>
            </a:r>
          </a:p>
          <a:p>
            <a:r>
              <a:rPr lang="en-US" sz="3200">
                <a:latin typeface="Aptos" panose="020B0004020202020204" pitchFamily="34" charset="0"/>
              </a:rPr>
              <a:t>What backgrounds can players have to make them feel </a:t>
            </a:r>
            <a:r>
              <a:rPr lang="en-US" sz="3200" b="1">
                <a:latin typeface="Aptos" panose="020B0004020202020204" pitchFamily="34" charset="0"/>
              </a:rPr>
              <a:t>special</a:t>
            </a:r>
            <a:r>
              <a:rPr lang="en-US" sz="3200">
                <a:latin typeface="Aptos" panose="020B0004020202020204" pitchFamily="34" charset="0"/>
              </a:rPr>
              <a:t>?</a:t>
            </a:r>
          </a:p>
          <a:p>
            <a:pPr lvl="1"/>
            <a:r>
              <a:rPr lang="en-US" sz="2800">
                <a:latin typeface="Aptos" panose="020B0004020202020204" pitchFamily="34" charset="0"/>
              </a:rPr>
              <a:t>Customization is key (within reason)</a:t>
            </a:r>
          </a:p>
          <a:p>
            <a:pPr lvl="1"/>
            <a:r>
              <a:rPr lang="en-US" sz="2800">
                <a:latin typeface="Aptos" panose="020B0004020202020204" pitchFamily="34" charset="0"/>
              </a:rPr>
              <a:t>Focus on attributes players can pick that help build a </a:t>
            </a:r>
            <a:r>
              <a:rPr lang="en-US" sz="2800" b="1">
                <a:latin typeface="Aptos" panose="020B0004020202020204" pitchFamily="34" charset="0"/>
              </a:rPr>
              <a:t>backstory</a:t>
            </a:r>
            <a:endParaRPr lang="en-US" sz="2800">
              <a:latin typeface="Aptos" panose="020B0004020202020204" pitchFamily="34" charset="0"/>
            </a:endParaRPr>
          </a:p>
        </p:txBody>
      </p:sp>
      <p:grpSp>
        <p:nvGrpSpPr>
          <p:cNvPr id="4" name="Group 3">
            <a:extLst>
              <a:ext uri="{FF2B5EF4-FFF2-40B4-BE49-F238E27FC236}">
                <a16:creationId xmlns:a16="http://schemas.microsoft.com/office/drawing/2014/main" id="{DF224680-EE88-3D46-EAE0-4BDA7A817689}"/>
              </a:ext>
            </a:extLst>
          </p:cNvPr>
          <p:cNvGrpSpPr/>
          <p:nvPr/>
        </p:nvGrpSpPr>
        <p:grpSpPr>
          <a:xfrm>
            <a:off x="6899334" y="1055041"/>
            <a:ext cx="5397729" cy="4170881"/>
            <a:chOff x="6899334" y="1673412"/>
            <a:chExt cx="5397729" cy="4170881"/>
          </a:xfrm>
        </p:grpSpPr>
        <p:pic>
          <p:nvPicPr>
            <p:cNvPr id="1026" name="Picture 2">
              <a:extLst>
                <a:ext uri="{FF2B5EF4-FFF2-40B4-BE49-F238E27FC236}">
                  <a16:creationId xmlns:a16="http://schemas.microsoft.com/office/drawing/2014/main" id="{B8DEADCC-52BA-0D31-BCCB-19AE79E6B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334" y="1673412"/>
              <a:ext cx="5047489" cy="37707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C54A55-ECED-70FD-5EC4-A8B8B28D4A74}"/>
                </a:ext>
              </a:extLst>
            </p:cNvPr>
            <p:cNvSpPr txBox="1"/>
            <p:nvPr/>
          </p:nvSpPr>
          <p:spPr>
            <a:xfrm>
              <a:off x="6899334" y="5444183"/>
              <a:ext cx="53977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hlinkClick r:id="rId4">
                    <a:extLst>
                      <a:ext uri="{A12FA001-AC4F-418D-AE19-62706E023703}">
                        <ahyp:hlinkClr xmlns:ahyp="http://schemas.microsoft.com/office/drawing/2018/hyperlinkcolor" val="tx"/>
                      </a:ext>
                    </a:extLst>
                  </a:hlinkClick>
                </a:rPr>
                <a:t>Snakes and ladders - Wikipedia</a:t>
              </a:r>
              <a:endParaRPr lang="en-US" sz="2000" i="1">
                <a:latin typeface="Aptos" panose="020B0004020202020204" pitchFamily="34" charset="0"/>
              </a:endParaRPr>
            </a:p>
          </p:txBody>
        </p:sp>
      </p:grpSp>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50BC9B8E-1087-7BBA-A85D-325534E58B3B}"/>
                  </a:ext>
                </a:extLst>
              </p14:cNvPr>
              <p14:cNvContentPartPr/>
              <p14:nvPr/>
            </p14:nvContentPartPr>
            <p14:xfrm>
              <a:off x="7129324" y="4030352"/>
              <a:ext cx="2766600" cy="743760"/>
            </p14:xfrm>
          </p:contentPart>
        </mc:Choice>
        <mc:Fallback xmlns="">
          <p:pic>
            <p:nvPicPr>
              <p:cNvPr id="24" name="Ink 23">
                <a:extLst>
                  <a:ext uri="{FF2B5EF4-FFF2-40B4-BE49-F238E27FC236}">
                    <a16:creationId xmlns:a16="http://schemas.microsoft.com/office/drawing/2014/main" id="{50BC9B8E-1087-7BBA-A85D-325534E58B3B}"/>
                  </a:ext>
                </a:extLst>
              </p:cNvPr>
              <p:cNvPicPr/>
              <p:nvPr/>
            </p:nvPicPr>
            <p:blipFill>
              <a:blip r:embed="rId6"/>
              <a:stretch>
                <a:fillRect/>
              </a:stretch>
            </p:blipFill>
            <p:spPr>
              <a:xfrm>
                <a:off x="7111324" y="4012343"/>
                <a:ext cx="2802240" cy="77941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FF1DD117-915F-A276-D64B-A80A377CF167}"/>
                  </a:ext>
                </a:extLst>
              </p14:cNvPr>
              <p14:cNvContentPartPr/>
              <p14:nvPr/>
            </p14:nvContentPartPr>
            <p14:xfrm>
              <a:off x="8824204" y="3859352"/>
              <a:ext cx="1149120" cy="778320"/>
            </p14:xfrm>
          </p:contentPart>
        </mc:Choice>
        <mc:Fallback xmlns="">
          <p:pic>
            <p:nvPicPr>
              <p:cNvPr id="25" name="Ink 24">
                <a:extLst>
                  <a:ext uri="{FF2B5EF4-FFF2-40B4-BE49-F238E27FC236}">
                    <a16:creationId xmlns:a16="http://schemas.microsoft.com/office/drawing/2014/main" id="{FF1DD117-915F-A276-D64B-A80A377CF167}"/>
                  </a:ext>
                </a:extLst>
              </p:cNvPr>
              <p:cNvPicPr/>
              <p:nvPr/>
            </p:nvPicPr>
            <p:blipFill>
              <a:blip r:embed="rId8"/>
              <a:stretch>
                <a:fillRect/>
              </a:stretch>
            </p:blipFill>
            <p:spPr>
              <a:xfrm>
                <a:off x="8805124" y="3840272"/>
                <a:ext cx="1186920" cy="816120"/>
              </a:xfrm>
              <a:prstGeom prst="rect">
                <a:avLst/>
              </a:prstGeom>
            </p:spPr>
          </p:pic>
        </mc:Fallback>
      </mc:AlternateContent>
    </p:spTree>
    <p:extLst>
      <p:ext uri="{BB962C8B-B14F-4D97-AF65-F5344CB8AC3E}">
        <p14:creationId xmlns:p14="http://schemas.microsoft.com/office/powerpoint/2010/main" val="294103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9B86B-F917-ED5C-4377-BBC9B61F804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8491C18-E7FD-BA69-181B-8B6727D1B276}"/>
              </a:ext>
            </a:extLst>
          </p:cNvPr>
          <p:cNvPicPr>
            <a:picLocks noChangeAspect="1"/>
          </p:cNvPicPr>
          <p:nvPr/>
        </p:nvPicPr>
        <p:blipFill>
          <a:blip r:embed="rId4"/>
          <a:stretch>
            <a:fillRect/>
          </a:stretch>
        </p:blipFill>
        <p:spPr>
          <a:xfrm>
            <a:off x="10809252" y="2582512"/>
            <a:ext cx="2906431" cy="3805571"/>
          </a:xfrm>
          <a:prstGeom prst="rect">
            <a:avLst/>
          </a:prstGeom>
        </p:spPr>
      </p:pic>
      <p:sp>
        <p:nvSpPr>
          <p:cNvPr id="5" name="Slide Number Placeholder 4">
            <a:extLst>
              <a:ext uri="{FF2B5EF4-FFF2-40B4-BE49-F238E27FC236}">
                <a16:creationId xmlns:a16="http://schemas.microsoft.com/office/drawing/2014/main" id="{34793532-A8FC-5A39-2A03-3DD3E085CFD3}"/>
              </a:ext>
            </a:extLst>
          </p:cNvPr>
          <p:cNvSpPr>
            <a:spLocks noGrp="1"/>
          </p:cNvSpPr>
          <p:nvPr>
            <p:ph type="sldNum" sz="quarter" idx="11"/>
          </p:nvPr>
        </p:nvSpPr>
        <p:spPr>
          <a:xfrm>
            <a:off x="154943" y="6296643"/>
            <a:ext cx="365760" cy="182880"/>
          </a:xfrm>
        </p:spPr>
        <p:txBody>
          <a:bodyPr/>
          <a:lstStyle/>
          <a:p>
            <a:r>
              <a:rPr lang="en-US"/>
              <a:t>9</a:t>
            </a:r>
          </a:p>
        </p:txBody>
      </p:sp>
      <p:sp>
        <p:nvSpPr>
          <p:cNvPr id="2" name="Footer Placeholder 4">
            <a:extLst>
              <a:ext uri="{FF2B5EF4-FFF2-40B4-BE49-F238E27FC236}">
                <a16:creationId xmlns:a16="http://schemas.microsoft.com/office/drawing/2014/main" id="{415B2671-CB69-E4CA-3055-A5142E8810EC}"/>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13" name="Title 12">
            <a:extLst>
              <a:ext uri="{FF2B5EF4-FFF2-40B4-BE49-F238E27FC236}">
                <a16:creationId xmlns:a16="http://schemas.microsoft.com/office/drawing/2014/main" id="{4630B42E-44BC-7890-BAC4-7A58AB54579A}"/>
              </a:ext>
            </a:extLst>
          </p:cNvPr>
          <p:cNvSpPr>
            <a:spLocks noGrp="1"/>
          </p:cNvSpPr>
          <p:nvPr>
            <p:ph type="title"/>
          </p:nvPr>
        </p:nvSpPr>
        <p:spPr>
          <a:xfrm>
            <a:off x="1066800" y="191101"/>
            <a:ext cx="10058400" cy="1371600"/>
          </a:xfrm>
        </p:spPr>
        <p:txBody>
          <a:bodyPr/>
          <a:lstStyle/>
          <a:p>
            <a:r>
              <a:rPr lang="en-US"/>
              <a:t>Actions </a:t>
            </a:r>
            <a:r>
              <a:rPr lang="en-US">
                <a:sym typeface="Wingdings" panose="05000000000000000000" pitchFamily="2" charset="2"/>
              </a:rPr>
              <a:t></a:t>
            </a:r>
            <a:r>
              <a:rPr lang="en-US"/>
              <a:t> Mechanics</a:t>
            </a:r>
          </a:p>
        </p:txBody>
      </p:sp>
      <p:sp>
        <p:nvSpPr>
          <p:cNvPr id="3" name="Cloud 2">
            <a:extLst>
              <a:ext uri="{FF2B5EF4-FFF2-40B4-BE49-F238E27FC236}">
                <a16:creationId xmlns:a16="http://schemas.microsoft.com/office/drawing/2014/main" id="{14659D2C-0E70-DE9E-376D-78B01307E788}"/>
              </a:ext>
            </a:extLst>
          </p:cNvPr>
          <p:cNvSpPr/>
          <p:nvPr/>
        </p:nvSpPr>
        <p:spPr>
          <a:xfrm>
            <a:off x="2473404" y="682416"/>
            <a:ext cx="8116624" cy="2631698"/>
          </a:xfrm>
          <a:prstGeom prst="cloud">
            <a:avLst/>
          </a:prstGeom>
        </p:spPr>
        <p:style>
          <a:lnRef idx="2">
            <a:schemeClr val="accent5"/>
          </a:lnRef>
          <a:fillRef idx="1">
            <a:schemeClr val="lt1"/>
          </a:fillRef>
          <a:effectRef idx="0">
            <a:schemeClr val="accent5"/>
          </a:effectRef>
          <a:fontRef idx="minor">
            <a:schemeClr val="dk1"/>
          </a:fontRef>
        </p:style>
        <p:txBody>
          <a:bodyPr rtlCol="0" anchor="t"/>
          <a:lstStyle/>
          <a:p>
            <a:pPr algn="ctr"/>
            <a:r>
              <a:rPr lang="en-US" sz="3000" b="1" u="sng">
                <a:latin typeface="Aptos" panose="020B0004020202020204" pitchFamily="34" charset="0"/>
              </a:rPr>
              <a:t>Fighting</a:t>
            </a:r>
            <a:r>
              <a:rPr lang="en-US" sz="3000">
                <a:latin typeface="Aptos" panose="020B0004020202020204" pitchFamily="34" charset="0"/>
              </a:rPr>
              <a:t> </a:t>
            </a:r>
          </a:p>
          <a:p>
            <a:pPr algn="ctr"/>
            <a:r>
              <a:rPr lang="en-US" sz="3000">
                <a:latin typeface="Aptos" panose="020B0004020202020204" pitchFamily="34" charset="0"/>
              </a:rPr>
              <a:t>Swinging a sword</a:t>
            </a:r>
          </a:p>
          <a:p>
            <a:pPr algn="ctr"/>
            <a:r>
              <a:rPr lang="en-US" sz="3000">
                <a:latin typeface="Aptos" panose="020B0004020202020204" pitchFamily="34" charset="0"/>
              </a:rPr>
              <a:t>Casting a spell</a:t>
            </a:r>
          </a:p>
          <a:p>
            <a:pPr algn="ctr"/>
            <a:r>
              <a:rPr lang="en-US" sz="3000">
                <a:latin typeface="Aptos" panose="020B0004020202020204" pitchFamily="34" charset="0"/>
              </a:rPr>
              <a:t>Throwing your fists</a:t>
            </a:r>
          </a:p>
          <a:p>
            <a:pPr algn="ctr"/>
            <a:endParaRPr lang="en-US" sz="3000">
              <a:latin typeface="Aptos" panose="020B0004020202020204" pitchFamily="34" charset="0"/>
            </a:endParaRPr>
          </a:p>
        </p:txBody>
      </p:sp>
      <p:grpSp>
        <p:nvGrpSpPr>
          <p:cNvPr id="26" name="Group 25">
            <a:extLst>
              <a:ext uri="{FF2B5EF4-FFF2-40B4-BE49-F238E27FC236}">
                <a16:creationId xmlns:a16="http://schemas.microsoft.com/office/drawing/2014/main" id="{7FB4E819-1D03-8D65-8CE5-DD8CD9E02C8E}"/>
              </a:ext>
            </a:extLst>
          </p:cNvPr>
          <p:cNvGrpSpPr/>
          <p:nvPr/>
        </p:nvGrpSpPr>
        <p:grpSpPr>
          <a:xfrm>
            <a:off x="2159844" y="3685155"/>
            <a:ext cx="9032855" cy="1139125"/>
            <a:chOff x="2619214" y="2960874"/>
            <a:chExt cx="6614065" cy="1139125"/>
          </a:xfrm>
        </p:grpSpPr>
        <p:sp>
          <p:nvSpPr>
            <p:cNvPr id="4" name="Rectangle: Single Corner Rounded 3">
              <a:extLst>
                <a:ext uri="{FF2B5EF4-FFF2-40B4-BE49-F238E27FC236}">
                  <a16:creationId xmlns:a16="http://schemas.microsoft.com/office/drawing/2014/main" id="{F7C8F523-15C5-DAB4-9761-4F10762D922F}"/>
                </a:ext>
              </a:extLst>
            </p:cNvPr>
            <p:cNvSpPr/>
            <p:nvPr/>
          </p:nvSpPr>
          <p:spPr>
            <a:xfrm>
              <a:off x="2619214" y="3480067"/>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Strength</a:t>
              </a:r>
            </a:p>
          </p:txBody>
        </p:sp>
        <p:sp>
          <p:nvSpPr>
            <p:cNvPr id="6" name="Rectangle: Single Corner Rounded 5">
              <a:extLst>
                <a:ext uri="{FF2B5EF4-FFF2-40B4-BE49-F238E27FC236}">
                  <a16:creationId xmlns:a16="http://schemas.microsoft.com/office/drawing/2014/main" id="{D0CEAED5-C37D-2301-6DE6-1605DD2077AF}"/>
                </a:ext>
              </a:extLst>
            </p:cNvPr>
            <p:cNvSpPr/>
            <p:nvPr/>
          </p:nvSpPr>
          <p:spPr>
            <a:xfrm>
              <a:off x="4899484" y="3480067"/>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Type of weapon</a:t>
              </a:r>
            </a:p>
          </p:txBody>
        </p:sp>
        <p:sp>
          <p:nvSpPr>
            <p:cNvPr id="7" name="Rectangle: Single Corner Rounded 6">
              <a:extLst>
                <a:ext uri="{FF2B5EF4-FFF2-40B4-BE49-F238E27FC236}">
                  <a16:creationId xmlns:a16="http://schemas.microsoft.com/office/drawing/2014/main" id="{ADB85698-BCD8-C432-3E1E-ABE8BB11CB12}"/>
                </a:ext>
              </a:extLst>
            </p:cNvPr>
            <p:cNvSpPr/>
            <p:nvPr/>
          </p:nvSpPr>
          <p:spPr>
            <a:xfrm>
              <a:off x="7179754" y="3480067"/>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Enemy armor</a:t>
              </a:r>
            </a:p>
          </p:txBody>
        </p:sp>
        <p:cxnSp>
          <p:nvCxnSpPr>
            <p:cNvPr id="9" name="Straight Arrow Connector 8">
              <a:extLst>
                <a:ext uri="{FF2B5EF4-FFF2-40B4-BE49-F238E27FC236}">
                  <a16:creationId xmlns:a16="http://schemas.microsoft.com/office/drawing/2014/main" id="{34CEA99F-92A9-60B9-7D1D-FC595B6D5C5C}"/>
                </a:ext>
              </a:extLst>
            </p:cNvPr>
            <p:cNvCxnSpPr>
              <a:cxnSpLocks/>
            </p:cNvCxnSpPr>
            <p:nvPr/>
          </p:nvCxnSpPr>
          <p:spPr>
            <a:xfrm flipH="1">
              <a:off x="4223288" y="2980246"/>
              <a:ext cx="216976" cy="37970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AFE3AAEE-29D5-AD5E-6A92-449A2C1F0E81}"/>
                </a:ext>
              </a:extLst>
            </p:cNvPr>
            <p:cNvCxnSpPr>
              <a:cxnSpLocks/>
            </p:cNvCxnSpPr>
            <p:nvPr/>
          </p:nvCxnSpPr>
          <p:spPr>
            <a:xfrm>
              <a:off x="5852041" y="3060895"/>
              <a:ext cx="0" cy="29059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E137B72-5569-6D3F-45EA-235C1DC5E6FA}"/>
                </a:ext>
              </a:extLst>
            </p:cNvPr>
            <p:cNvCxnSpPr>
              <a:cxnSpLocks/>
            </p:cNvCxnSpPr>
            <p:nvPr/>
          </p:nvCxnSpPr>
          <p:spPr>
            <a:xfrm>
              <a:off x="7271287" y="2960874"/>
              <a:ext cx="440411" cy="4184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27" name="Group 26">
            <a:extLst>
              <a:ext uri="{FF2B5EF4-FFF2-40B4-BE49-F238E27FC236}">
                <a16:creationId xmlns:a16="http://schemas.microsoft.com/office/drawing/2014/main" id="{F4D93393-10EC-F6E8-E4E4-02783B805C9A}"/>
              </a:ext>
            </a:extLst>
          </p:cNvPr>
          <p:cNvGrpSpPr/>
          <p:nvPr/>
        </p:nvGrpSpPr>
        <p:grpSpPr>
          <a:xfrm>
            <a:off x="1989041" y="5599585"/>
            <a:ext cx="9032855" cy="1053309"/>
            <a:chOff x="2548742" y="4172945"/>
            <a:chExt cx="6614065" cy="1053309"/>
          </a:xfrm>
        </p:grpSpPr>
        <p:sp>
          <p:nvSpPr>
            <p:cNvPr id="18" name="Rectangle: Single Corner Rounded 17">
              <a:extLst>
                <a:ext uri="{FF2B5EF4-FFF2-40B4-BE49-F238E27FC236}">
                  <a16:creationId xmlns:a16="http://schemas.microsoft.com/office/drawing/2014/main" id="{DD13B892-BFD9-D033-B3C4-C95A0717734D}"/>
                </a:ext>
              </a:extLst>
            </p:cNvPr>
            <p:cNvSpPr/>
            <p:nvPr/>
          </p:nvSpPr>
          <p:spPr>
            <a:xfrm>
              <a:off x="2548742" y="4606322"/>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Attributes</a:t>
              </a:r>
            </a:p>
          </p:txBody>
        </p:sp>
        <p:sp>
          <p:nvSpPr>
            <p:cNvPr id="19" name="Rectangle: Single Corner Rounded 18">
              <a:extLst>
                <a:ext uri="{FF2B5EF4-FFF2-40B4-BE49-F238E27FC236}">
                  <a16:creationId xmlns:a16="http://schemas.microsoft.com/office/drawing/2014/main" id="{0769CA5D-6098-9389-7C13-EA5F3359B99D}"/>
                </a:ext>
              </a:extLst>
            </p:cNvPr>
            <p:cNvSpPr/>
            <p:nvPr/>
          </p:nvSpPr>
          <p:spPr>
            <a:xfrm>
              <a:off x="4829012" y="4606322"/>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Weapon stats</a:t>
              </a:r>
            </a:p>
          </p:txBody>
        </p:sp>
        <p:sp>
          <p:nvSpPr>
            <p:cNvPr id="20" name="Rectangle: Single Corner Rounded 19">
              <a:extLst>
                <a:ext uri="{FF2B5EF4-FFF2-40B4-BE49-F238E27FC236}">
                  <a16:creationId xmlns:a16="http://schemas.microsoft.com/office/drawing/2014/main" id="{94389FAF-EF34-19AA-5E15-DE68CCE47BCC}"/>
                </a:ext>
              </a:extLst>
            </p:cNvPr>
            <p:cNvSpPr/>
            <p:nvPr/>
          </p:nvSpPr>
          <p:spPr>
            <a:xfrm>
              <a:off x="7109282" y="4606322"/>
              <a:ext cx="2053525" cy="619932"/>
            </a:xfrm>
            <a:prstGeom prst="round1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000">
                  <a:latin typeface="Aptos" panose="020B0004020202020204" pitchFamily="34" charset="0"/>
                </a:rPr>
                <a:t>Armor class</a:t>
              </a:r>
            </a:p>
          </p:txBody>
        </p:sp>
        <p:cxnSp>
          <p:nvCxnSpPr>
            <p:cNvPr id="21" name="Straight Arrow Connector 20">
              <a:extLst>
                <a:ext uri="{FF2B5EF4-FFF2-40B4-BE49-F238E27FC236}">
                  <a16:creationId xmlns:a16="http://schemas.microsoft.com/office/drawing/2014/main" id="{F252F932-DE16-5C2C-013F-0372ABC9D9B5}"/>
                </a:ext>
              </a:extLst>
            </p:cNvPr>
            <p:cNvCxnSpPr>
              <a:cxnSpLocks/>
            </p:cNvCxnSpPr>
            <p:nvPr/>
          </p:nvCxnSpPr>
          <p:spPr>
            <a:xfrm>
              <a:off x="3537488" y="4172945"/>
              <a:ext cx="0" cy="35201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6B36CD25-792D-D10B-62AA-9E246B5E8943}"/>
                </a:ext>
              </a:extLst>
            </p:cNvPr>
            <p:cNvCxnSpPr>
              <a:cxnSpLocks/>
            </p:cNvCxnSpPr>
            <p:nvPr/>
          </p:nvCxnSpPr>
          <p:spPr>
            <a:xfrm>
              <a:off x="5917790" y="4241442"/>
              <a:ext cx="0" cy="29059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DE1B50BE-F01A-F6E4-5B03-CEDBA46BF80C}"/>
                </a:ext>
              </a:extLst>
            </p:cNvPr>
            <p:cNvCxnSpPr>
              <a:cxnSpLocks/>
            </p:cNvCxnSpPr>
            <p:nvPr/>
          </p:nvCxnSpPr>
          <p:spPr>
            <a:xfrm>
              <a:off x="8191718" y="4172945"/>
              <a:ext cx="0" cy="32421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8" name="Title 12">
            <a:extLst>
              <a:ext uri="{FF2B5EF4-FFF2-40B4-BE49-F238E27FC236}">
                <a16:creationId xmlns:a16="http://schemas.microsoft.com/office/drawing/2014/main" id="{142B93D4-E38B-553C-2F50-3DF1583D02C2}"/>
              </a:ext>
            </a:extLst>
          </p:cNvPr>
          <p:cNvSpPr txBox="1">
            <a:spLocks/>
          </p:cNvSpPr>
          <p:nvPr/>
        </p:nvSpPr>
        <p:spPr>
          <a:xfrm>
            <a:off x="-666215" y="1942514"/>
            <a:ext cx="4599889" cy="1371600"/>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sz="4300" kern="1200" cap="none" spc="300" baseline="0">
                <a:solidFill>
                  <a:srgbClr val="002060"/>
                </a:solidFill>
                <a:latin typeface="Book Antiqua" panose="02040602050305030304" pitchFamily="18" charset="0"/>
                <a:ea typeface="+mj-ea"/>
                <a:cs typeface="Angsana New" panose="020B0502040204020203" pitchFamily="18" charset="-34"/>
              </a:defRPr>
            </a:lvl1pPr>
          </a:lstStyle>
          <a:p>
            <a:r>
              <a:rPr lang="en-US" sz="3500"/>
              <a:t>Actions</a:t>
            </a:r>
          </a:p>
        </p:txBody>
      </p:sp>
      <p:sp>
        <p:nvSpPr>
          <p:cNvPr id="29" name="Title 12">
            <a:extLst>
              <a:ext uri="{FF2B5EF4-FFF2-40B4-BE49-F238E27FC236}">
                <a16:creationId xmlns:a16="http://schemas.microsoft.com/office/drawing/2014/main" id="{5813B2B1-5237-3AF6-AB38-30D8C18C0693}"/>
              </a:ext>
            </a:extLst>
          </p:cNvPr>
          <p:cNvSpPr txBox="1">
            <a:spLocks/>
          </p:cNvSpPr>
          <p:nvPr/>
        </p:nvSpPr>
        <p:spPr>
          <a:xfrm>
            <a:off x="4290217" y="5145030"/>
            <a:ext cx="4599889" cy="1371600"/>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sz="4300" kern="1200" cap="none" spc="300" baseline="0">
                <a:solidFill>
                  <a:srgbClr val="002060"/>
                </a:solidFill>
                <a:latin typeface="Book Antiqua" panose="02040602050305030304" pitchFamily="18" charset="0"/>
                <a:ea typeface="+mj-ea"/>
                <a:cs typeface="Angsana New" panose="020B0502040204020203" pitchFamily="18" charset="-34"/>
              </a:defRPr>
            </a:lvl1pPr>
          </a:lstStyle>
          <a:p>
            <a:r>
              <a:rPr lang="en-US" sz="3500"/>
              <a:t>Mechanics</a:t>
            </a:r>
          </a:p>
        </p:txBody>
      </p:sp>
      <p:sp>
        <p:nvSpPr>
          <p:cNvPr id="10" name="Title 12">
            <a:extLst>
              <a:ext uri="{FF2B5EF4-FFF2-40B4-BE49-F238E27FC236}">
                <a16:creationId xmlns:a16="http://schemas.microsoft.com/office/drawing/2014/main" id="{AAB472A5-5106-875B-A54B-575B06311771}"/>
              </a:ext>
            </a:extLst>
          </p:cNvPr>
          <p:cNvSpPr txBox="1">
            <a:spLocks/>
          </p:cNvSpPr>
          <p:nvPr/>
        </p:nvSpPr>
        <p:spPr>
          <a:xfrm>
            <a:off x="999301" y="3257022"/>
            <a:ext cx="10462597" cy="1371600"/>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sz="4300" kern="1200" cap="none" spc="300" baseline="0">
                <a:solidFill>
                  <a:srgbClr val="002060"/>
                </a:solidFill>
                <a:latin typeface="Book Antiqua" panose="02040602050305030304" pitchFamily="18" charset="0"/>
                <a:ea typeface="+mj-ea"/>
                <a:cs typeface="Angsana New" panose="020B0502040204020203" pitchFamily="18" charset="-34"/>
              </a:defRPr>
            </a:lvl1pPr>
          </a:lstStyle>
          <a:p>
            <a:r>
              <a:rPr lang="en-US" sz="3500"/>
              <a:t>Things that impact swinging a sword</a:t>
            </a:r>
          </a:p>
        </p:txBody>
      </p:sp>
    </p:spTree>
    <p:extLst>
      <p:ext uri="{BB962C8B-B14F-4D97-AF65-F5344CB8AC3E}">
        <p14:creationId xmlns:p14="http://schemas.microsoft.com/office/powerpoint/2010/main" val="22266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p:bldP spid="29" grpId="0"/>
      <p:bldP spid="10" grpId="0"/>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40FCE-FA9E-971B-A117-00BE99848A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56A942E-402B-4A77-9A92-C995558432AF}"/>
              </a:ext>
            </a:extLst>
          </p:cNvPr>
          <p:cNvSpPr>
            <a:spLocks noGrp="1"/>
          </p:cNvSpPr>
          <p:nvPr>
            <p:ph type="sldNum" sz="quarter" idx="11"/>
          </p:nvPr>
        </p:nvSpPr>
        <p:spPr>
          <a:xfrm>
            <a:off x="154943" y="6296643"/>
            <a:ext cx="365760" cy="182880"/>
          </a:xfrm>
        </p:spPr>
        <p:txBody>
          <a:bodyPr/>
          <a:lstStyle/>
          <a:p>
            <a:r>
              <a:rPr lang="en-US"/>
              <a:t>9</a:t>
            </a:r>
          </a:p>
        </p:txBody>
      </p:sp>
      <p:sp>
        <p:nvSpPr>
          <p:cNvPr id="2" name="Footer Placeholder 4">
            <a:extLst>
              <a:ext uri="{FF2B5EF4-FFF2-40B4-BE49-F238E27FC236}">
                <a16:creationId xmlns:a16="http://schemas.microsoft.com/office/drawing/2014/main" id="{FBDCAE24-01F8-3256-4C22-94CCCBA113F2}"/>
              </a:ext>
            </a:extLst>
          </p:cNvPr>
          <p:cNvSpPr>
            <a:spLocks noGrp="1"/>
          </p:cNvSpPr>
          <p:nvPr>
            <p:ph type="ftr" sz="quarter" idx="12"/>
          </p:nvPr>
        </p:nvSpPr>
        <p:spPr>
          <a:xfrm rot="16200000">
            <a:off x="-979231" y="1471261"/>
            <a:ext cx="2631698" cy="182880"/>
          </a:xfrm>
        </p:spPr>
        <p:txBody>
          <a:bodyPr/>
          <a:lstStyle/>
          <a:p>
            <a:r>
              <a:rPr lang="en-US"/>
              <a:t>CREATE YOUR OWN RPG</a:t>
            </a:r>
          </a:p>
        </p:txBody>
      </p:sp>
      <p:sp>
        <p:nvSpPr>
          <p:cNvPr id="13" name="Title 12">
            <a:extLst>
              <a:ext uri="{FF2B5EF4-FFF2-40B4-BE49-F238E27FC236}">
                <a16:creationId xmlns:a16="http://schemas.microsoft.com/office/drawing/2014/main" id="{9F67EA28-AFFE-CA5E-3750-CCE26F6359C3}"/>
              </a:ext>
            </a:extLst>
          </p:cNvPr>
          <p:cNvSpPr>
            <a:spLocks noGrp="1"/>
          </p:cNvSpPr>
          <p:nvPr>
            <p:ph type="title"/>
          </p:nvPr>
        </p:nvSpPr>
        <p:spPr>
          <a:xfrm>
            <a:off x="1066800" y="191101"/>
            <a:ext cx="10058400" cy="1371600"/>
          </a:xfrm>
        </p:spPr>
        <p:txBody>
          <a:bodyPr/>
          <a:lstStyle/>
          <a:p>
            <a:r>
              <a:rPr lang="en-US"/>
              <a:t>Tools of chance</a:t>
            </a:r>
          </a:p>
        </p:txBody>
      </p:sp>
      <p:grpSp>
        <p:nvGrpSpPr>
          <p:cNvPr id="6" name="Group 5">
            <a:extLst>
              <a:ext uri="{FF2B5EF4-FFF2-40B4-BE49-F238E27FC236}">
                <a16:creationId xmlns:a16="http://schemas.microsoft.com/office/drawing/2014/main" id="{ED8753ED-5449-5BFA-6121-6B60182F25C0}"/>
              </a:ext>
            </a:extLst>
          </p:cNvPr>
          <p:cNvGrpSpPr/>
          <p:nvPr/>
        </p:nvGrpSpPr>
        <p:grpSpPr>
          <a:xfrm>
            <a:off x="1654726" y="721582"/>
            <a:ext cx="8882547" cy="2799697"/>
            <a:chOff x="5066950" y="1157807"/>
            <a:chExt cx="6429212" cy="2799697"/>
          </a:xfrm>
        </p:grpSpPr>
        <p:sp>
          <p:nvSpPr>
            <p:cNvPr id="3" name="Explosion: 14 Points 2">
              <a:extLst>
                <a:ext uri="{FF2B5EF4-FFF2-40B4-BE49-F238E27FC236}">
                  <a16:creationId xmlns:a16="http://schemas.microsoft.com/office/drawing/2014/main" id="{F10F60F6-28EF-B263-635A-10F61E5B02DF}"/>
                </a:ext>
              </a:extLst>
            </p:cNvPr>
            <p:cNvSpPr/>
            <p:nvPr/>
          </p:nvSpPr>
          <p:spPr>
            <a:xfrm>
              <a:off x="5066950" y="1281417"/>
              <a:ext cx="4747220" cy="2676087"/>
            </a:xfrm>
            <a:prstGeom prst="irregularSeal2">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500">
                  <a:latin typeface="Aptos" panose="020B0004020202020204" pitchFamily="34" charset="0"/>
                  <a:cs typeface="Calibri"/>
                </a:rPr>
                <a:t>What information helps determine the outcome?</a:t>
              </a:r>
            </a:p>
          </p:txBody>
        </p:sp>
        <p:sp>
          <p:nvSpPr>
            <p:cNvPr id="4" name="Explosion: 14 Points 3">
              <a:extLst>
                <a:ext uri="{FF2B5EF4-FFF2-40B4-BE49-F238E27FC236}">
                  <a16:creationId xmlns:a16="http://schemas.microsoft.com/office/drawing/2014/main" id="{A83B54F4-DD04-6FD7-42FB-B3781344B1E8}"/>
                </a:ext>
              </a:extLst>
            </p:cNvPr>
            <p:cNvSpPr/>
            <p:nvPr/>
          </p:nvSpPr>
          <p:spPr>
            <a:xfrm>
              <a:off x="8132177" y="1157807"/>
              <a:ext cx="3363985" cy="2676088"/>
            </a:xfrm>
            <a:prstGeom prst="irregularSeal2">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500">
                  <a:latin typeface="Aptos" panose="020B0004020202020204" pitchFamily="34" charset="0"/>
                  <a:cs typeface="Calibri"/>
                </a:rPr>
                <a:t>Is there randomness involved?</a:t>
              </a:r>
            </a:p>
          </p:txBody>
        </p:sp>
      </p:grpSp>
      <p:pic>
        <p:nvPicPr>
          <p:cNvPr id="8" name="Picture 7">
            <a:extLst>
              <a:ext uri="{FF2B5EF4-FFF2-40B4-BE49-F238E27FC236}">
                <a16:creationId xmlns:a16="http://schemas.microsoft.com/office/drawing/2014/main" id="{CF896EAD-8D87-97EE-225B-8986B3637B16}"/>
              </a:ext>
            </a:extLst>
          </p:cNvPr>
          <p:cNvPicPr>
            <a:picLocks noChangeAspect="1"/>
          </p:cNvPicPr>
          <p:nvPr/>
        </p:nvPicPr>
        <p:blipFill>
          <a:blip r:embed="rId3"/>
          <a:stretch>
            <a:fillRect/>
          </a:stretch>
        </p:blipFill>
        <p:spPr>
          <a:xfrm>
            <a:off x="4965122" y="3708656"/>
            <a:ext cx="3248324" cy="2958243"/>
          </a:xfrm>
          <a:prstGeom prst="rect">
            <a:avLst/>
          </a:prstGeom>
          <a:ln>
            <a:noFill/>
          </a:ln>
          <a:effectLst>
            <a:outerShdw blurRad="292100" dist="139700" dir="2700000" algn="tl" rotWithShape="0">
              <a:srgbClr val="333333">
                <a:alpha val="65000"/>
              </a:srgbClr>
            </a:outerShdw>
          </a:effectLst>
        </p:spPr>
      </p:pic>
      <p:grpSp>
        <p:nvGrpSpPr>
          <p:cNvPr id="23" name="Group 22">
            <a:extLst>
              <a:ext uri="{FF2B5EF4-FFF2-40B4-BE49-F238E27FC236}">
                <a16:creationId xmlns:a16="http://schemas.microsoft.com/office/drawing/2014/main" id="{39490929-3D79-8FAD-BCA1-914EF57C4685}"/>
              </a:ext>
            </a:extLst>
          </p:cNvPr>
          <p:cNvGrpSpPr/>
          <p:nvPr/>
        </p:nvGrpSpPr>
        <p:grpSpPr>
          <a:xfrm>
            <a:off x="8782920" y="3267015"/>
            <a:ext cx="2601800" cy="3502891"/>
            <a:chOff x="8782920" y="3267015"/>
            <a:chExt cx="2601800" cy="3502891"/>
          </a:xfrm>
        </p:grpSpPr>
        <p:pic>
          <p:nvPicPr>
            <p:cNvPr id="16" name="Graphic 15" descr="Rectangular Prism outline">
              <a:extLst>
                <a:ext uri="{FF2B5EF4-FFF2-40B4-BE49-F238E27FC236}">
                  <a16:creationId xmlns:a16="http://schemas.microsoft.com/office/drawing/2014/main" id="{AB746AB5-47A3-E5D8-1D56-E95A1E114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9588" y="4019642"/>
              <a:ext cx="1375132" cy="1375132"/>
            </a:xfrm>
            <a:prstGeom prst="rect">
              <a:avLst/>
            </a:prstGeom>
          </p:spPr>
        </p:pic>
        <p:pic>
          <p:nvPicPr>
            <p:cNvPr id="18" name="Graphic 17" descr="Stopwatch outline">
              <a:extLst>
                <a:ext uri="{FF2B5EF4-FFF2-40B4-BE49-F238E27FC236}">
                  <a16:creationId xmlns:a16="http://schemas.microsoft.com/office/drawing/2014/main" id="{D12AD3FA-7865-C393-2EB3-143ED49DB6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2920" y="4544802"/>
              <a:ext cx="1375132" cy="1375132"/>
            </a:xfrm>
            <a:prstGeom prst="rect">
              <a:avLst/>
            </a:prstGeom>
          </p:spPr>
        </p:pic>
        <p:pic>
          <p:nvPicPr>
            <p:cNvPr id="20" name="Graphic 19" descr="Playing card outline">
              <a:extLst>
                <a:ext uri="{FF2B5EF4-FFF2-40B4-BE49-F238E27FC236}">
                  <a16:creationId xmlns:a16="http://schemas.microsoft.com/office/drawing/2014/main" id="{56A16CBF-2A74-DC56-7C0A-D141A57A1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1373" y="3267015"/>
              <a:ext cx="1375132" cy="1375132"/>
            </a:xfrm>
            <a:prstGeom prst="rect">
              <a:avLst/>
            </a:prstGeom>
          </p:spPr>
        </p:pic>
        <p:pic>
          <p:nvPicPr>
            <p:cNvPr id="22" name="Graphic 21" descr="Flying Money outline">
              <a:extLst>
                <a:ext uri="{FF2B5EF4-FFF2-40B4-BE49-F238E27FC236}">
                  <a16:creationId xmlns:a16="http://schemas.microsoft.com/office/drawing/2014/main" id="{7CF81AE7-6A59-7733-DFAA-F7C8575385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9588" y="5394774"/>
              <a:ext cx="1375132" cy="1375132"/>
            </a:xfrm>
            <a:prstGeom prst="rect">
              <a:avLst/>
            </a:prstGeom>
          </p:spPr>
        </p:pic>
      </p:grpSp>
      <p:grpSp>
        <p:nvGrpSpPr>
          <p:cNvPr id="26" name="Group 25">
            <a:extLst>
              <a:ext uri="{FF2B5EF4-FFF2-40B4-BE49-F238E27FC236}">
                <a16:creationId xmlns:a16="http://schemas.microsoft.com/office/drawing/2014/main" id="{805A4558-1AFA-C9C5-1D2A-D3612CCD4A53}"/>
              </a:ext>
            </a:extLst>
          </p:cNvPr>
          <p:cNvGrpSpPr/>
          <p:nvPr/>
        </p:nvGrpSpPr>
        <p:grpSpPr>
          <a:xfrm>
            <a:off x="1304487" y="3621814"/>
            <a:ext cx="3072708" cy="3265663"/>
            <a:chOff x="1304487" y="3621814"/>
            <a:chExt cx="3072708" cy="3265663"/>
          </a:xfrm>
        </p:grpSpPr>
        <p:pic>
          <p:nvPicPr>
            <p:cNvPr id="14" name="Picture 13">
              <a:extLst>
                <a:ext uri="{FF2B5EF4-FFF2-40B4-BE49-F238E27FC236}">
                  <a16:creationId xmlns:a16="http://schemas.microsoft.com/office/drawing/2014/main" id="{128ECB2F-7E1D-69ED-3411-3EF6C3AA8B43}"/>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1400759" y="3621814"/>
              <a:ext cx="2810514" cy="2896331"/>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003CB3ED-E5FB-3CFA-16D7-FD49649C6EFD}"/>
                </a:ext>
              </a:extLst>
            </p:cNvPr>
            <p:cNvSpPr txBox="1"/>
            <p:nvPr/>
          </p:nvSpPr>
          <p:spPr>
            <a:xfrm>
              <a:off x="1304487" y="6518145"/>
              <a:ext cx="3072708" cy="369332"/>
            </a:xfrm>
            <a:prstGeom prst="rect">
              <a:avLst/>
            </a:prstGeom>
            <a:noFill/>
          </p:spPr>
          <p:txBody>
            <a:bodyPr wrap="square">
              <a:spAutoFit/>
            </a:bodyPr>
            <a:lstStyle/>
            <a:p>
              <a:r>
                <a:rPr lang="en-US">
                  <a:hlinkClick r:id="rId14">
                    <a:extLst>
                      <a:ext uri="{A12FA001-AC4F-418D-AE19-62706E023703}">
                        <ahyp:hlinkClr xmlns:ahyp="http://schemas.microsoft.com/office/drawing/2018/hyperlinkcolor" val="tx"/>
                      </a:ext>
                    </a:extLst>
                  </a:hlinkClick>
                </a:rPr>
                <a:t>Ten Candles — Cavalry Games</a:t>
              </a:r>
              <a:endParaRPr lang="en-US"/>
            </a:p>
          </p:txBody>
        </p:sp>
      </p:grpSp>
    </p:spTree>
    <p:extLst>
      <p:ext uri="{BB962C8B-B14F-4D97-AF65-F5344CB8AC3E}">
        <p14:creationId xmlns:p14="http://schemas.microsoft.com/office/powerpoint/2010/main" val="389038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up)">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C21F53E-8B7F-4059-A86D-7E9F0EE14061}">
  <we:reference id="wa104006972" version="1.0.0.0" store="en-US" storeType="OMEX"/>
  <we:alternateReferences>
    <we:reference id="WA104006972" version="1.0.0.0" store="WA104006972"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E87BB5D-5BC5-4F66-81A4-7708848B9B99}">
  <we:reference id="wa104381448" version="1.0.3.0" store="en-US" storeType="OMEX"/>
  <we:alternateReferences>
    <we:reference id="WA104381448" version="1.0.3.0" store="WA104381448"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730d8df6-6305-4397-942e-c68e13ca0459" xsi:nil="true"/>
    <OneNoteFluid_FileOrder xmlns="730d8df6-6305-4397-942e-c68e13ca0459" xsi:nil="true"/>
    <OneNoteFluid_FileOrder0 xmlns="730d8df6-6305-4397-942e-c68e13ca0459" xsi:nil="true"/>
    <lcf76f155ced4ddcb4097134ff3c332f xmlns="730d8df6-6305-4397-942e-c68e13ca0459">
      <Terms xmlns="http://schemas.microsoft.com/office/infopath/2007/PartnerControls"/>
    </lcf76f155ced4ddcb4097134ff3c332f>
    <TaxCatchAll xmlns="230e9df3-be65-4c73-a93b-d1236ebd677e" xsi:nil="true"/>
    <MediaLengthInSeconds xmlns="730d8df6-6305-4397-942e-c68e13ca0459" xsi:nil="true"/>
    <SharedWithUsers xmlns="a038cf47-43dc-4da9-a1d5-a44d22af5082">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948BCA3A2CE647A8980A812DC9EEE7" ma:contentTypeVersion="24" ma:contentTypeDescription="Create a new document." ma:contentTypeScope="" ma:versionID="36c3e90c25eb95f01e592484be519923">
  <xsd:schema xmlns:xsd="http://www.w3.org/2001/XMLSchema" xmlns:xs="http://www.w3.org/2001/XMLSchema" xmlns:p="http://schemas.microsoft.com/office/2006/metadata/properties" xmlns:ns1="http://schemas.microsoft.com/sharepoint/v3" xmlns:ns2="730d8df6-6305-4397-942e-c68e13ca0459" xmlns:ns3="a038cf47-43dc-4da9-a1d5-a44d22af5082" xmlns:ns4="230e9df3-be65-4c73-a93b-d1236ebd677e" targetNamespace="http://schemas.microsoft.com/office/2006/metadata/properties" ma:root="true" ma:fieldsID="4eb08467cd77b120a236962d9cb56cb0" ns1:_="" ns2:_="" ns3:_="" ns4:_="">
    <xsd:import namespace="http://schemas.microsoft.com/sharepoint/v3"/>
    <xsd:import namespace="730d8df6-6305-4397-942e-c68e13ca0459"/>
    <xsd:import namespace="a038cf47-43dc-4da9-a1d5-a44d22af5082"/>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lcf76f155ced4ddcb4097134ff3c332f" minOccurs="0"/>
                <xsd:element ref="ns4:TaxCatchAll" minOccurs="0"/>
                <xsd:element ref="ns2:MediaLengthInSeconds" minOccurs="0"/>
                <xsd:element ref="ns2:OneNoteFluid_FileOrder" minOccurs="0"/>
                <xsd:element ref="ns2:OneNoteFluid_FileOrder0" minOccurs="0"/>
                <xsd:element ref="ns2:MediaServiceOCR"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0d8df6-6305-4397-942e-c68e13ca04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OneNoteFluid_FileOrder" ma:index="21" nillable="true" ma:displayName="OneNoteFluid_FileOrder" ma:internalName="OneNoteFluid_FileOrder">
      <xsd:simpleType>
        <xsd:restriction base="dms:Text">
          <xsd:maxLength value="255"/>
        </xsd:restriction>
      </xsd:simpleType>
    </xsd:element>
    <xsd:element name="OneNoteFluid_FileOrder0" ma:index="22" nillable="true" ma:displayName="OneNoteFluid_FileOrder" ma:internalName="OneNoteFluid_FileOrder0">
      <xsd:simpleType>
        <xsd:restriction base="dms:Text">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38cf47-43dc-4da9-a1d5-a44d22af5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e6fb87-b3ef-4f93-a67c-0227bb747af2}" ma:internalName="TaxCatchAll" ma:showField="CatchAllData" ma:web="a038cf47-43dc-4da9-a1d5-a44d22af5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BCF513-745B-4AD7-97C8-7C8887B0C823}">
  <ds:schemaRefs>
    <ds:schemaRef ds:uri="http://www.w3.org/XML/1998/namespace"/>
    <ds:schemaRef ds:uri="http://schemas.microsoft.com/office/2006/documentManagement/types"/>
    <ds:schemaRef ds:uri="http://purl.org/dc/terms/"/>
    <ds:schemaRef ds:uri="http://schemas.microsoft.com/sharepoint/v3"/>
    <ds:schemaRef ds:uri="http://schemas.microsoft.com/office/infopath/2007/PartnerControls"/>
    <ds:schemaRef ds:uri="http://purl.org/dc/elements/1.1/"/>
    <ds:schemaRef ds:uri="a038cf47-43dc-4da9-a1d5-a44d22af5082"/>
    <ds:schemaRef ds:uri="http://schemas.openxmlformats.org/package/2006/metadata/core-properties"/>
    <ds:schemaRef ds:uri="230e9df3-be65-4c73-a93b-d1236ebd677e"/>
    <ds:schemaRef ds:uri="730d8df6-6305-4397-942e-c68e13ca0459"/>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73A69DE-EF87-4277-BF9D-C59A3DBC12E6}">
  <ds:schemaRefs>
    <ds:schemaRef ds:uri="230e9df3-be65-4c73-a93b-d1236ebd677e"/>
    <ds:schemaRef ds:uri="730d8df6-6305-4397-942e-c68e13ca0459"/>
    <ds:schemaRef ds:uri="a038cf47-43dc-4da9-a1d5-a44d22af50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Celestial design</Template>
  <TotalTime>0</TotalTime>
  <Words>8460</Words>
  <Application>Microsoft Office PowerPoint</Application>
  <PresentationFormat>Widescreen</PresentationFormat>
  <Paragraphs>477</Paragraphs>
  <Slides>18</Slides>
  <Notes>18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Book Antiqua</vt:lpstr>
      <vt:lpstr>Calibri</vt:lpstr>
      <vt:lpstr>Courier New</vt:lpstr>
      <vt:lpstr>Gill Sans Nova Light</vt:lpstr>
      <vt:lpstr>Gill Sans Nova Light_MSFontService</vt:lpstr>
      <vt:lpstr>Segoe UI</vt:lpstr>
      <vt:lpstr>Wingdings</vt:lpstr>
      <vt:lpstr>Office Theme</vt:lpstr>
      <vt:lpstr>Create your own one-page RPG</vt:lpstr>
      <vt:lpstr>Overview</vt:lpstr>
      <vt:lpstr>What is a tabletop  role-playing game (TTRPG)?</vt:lpstr>
      <vt:lpstr>Why make a one-page TTRPG?</vt:lpstr>
      <vt:lpstr>Empathize + Define: Game Foundations</vt:lpstr>
      <vt:lpstr>Workshop: empathize &amp; define</vt:lpstr>
      <vt:lpstr>Ideate: turn actions into gameplay</vt:lpstr>
      <vt:lpstr>Actions  Mechanics</vt:lpstr>
      <vt:lpstr>Tools of chance</vt:lpstr>
      <vt:lpstr>Workshop: Ideate</vt:lpstr>
      <vt:lpstr>Prototype: Writing the rules</vt:lpstr>
      <vt:lpstr>Mechanics/Rules Tips</vt:lpstr>
      <vt:lpstr>Workshop: Prototype</vt:lpstr>
      <vt:lpstr>Design thinking</vt:lpstr>
      <vt:lpstr>Design thinking</vt:lpstr>
      <vt:lpstr>What to do with your game</vt:lpstr>
      <vt:lpstr>Thanks | Q&amp;A</vt:lpstr>
      <vt:lpstr>Cat/Fig 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RPG</dc:title>
  <dc:creator>nina navazio</dc:creator>
  <cp:lastModifiedBy>Nina N</cp:lastModifiedBy>
  <cp:revision>3</cp:revision>
  <dcterms:created xsi:type="dcterms:W3CDTF">2024-03-26T18:00:11Z</dcterms:created>
  <dcterms:modified xsi:type="dcterms:W3CDTF">2025-08-29T05:58:00Z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0x010100F6948BCA3A2CE647A8980A812DC9EEE7</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{"FileActivityType":"6","FileActivityTimeStamp":"2024-04-23T22:51:44.560Z","FileActivityUsersOnPage":[{"DisplayName":"Deepti Vaidyanathan","Id":"deeptivai@microsoft.com"}],"FileActivityNavigationId":null}</vt:lpwstr>
  </property>
  <property fmtid="{D5CDD505-2E9C-101B-9397-08002B2CF9AE}" pid="7" name="TriggerFlowInfo">
    <vt:lpwstr/>
  </property>
</Properties>
</file>